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1102" r:id="rId2"/>
    <p:sldId id="1103" r:id="rId3"/>
    <p:sldId id="1105" r:id="rId4"/>
    <p:sldId id="944" r:id="rId5"/>
    <p:sldId id="346" r:id="rId6"/>
    <p:sldId id="958" r:id="rId7"/>
    <p:sldId id="967" r:id="rId8"/>
    <p:sldId id="348" r:id="rId9"/>
    <p:sldId id="1117" r:id="rId10"/>
    <p:sldId id="294" r:id="rId11"/>
    <p:sldId id="1118" r:id="rId12"/>
    <p:sldId id="1119" r:id="rId13"/>
    <p:sldId id="349" r:id="rId14"/>
    <p:sldId id="359" r:id="rId15"/>
    <p:sldId id="360" r:id="rId16"/>
    <p:sldId id="291" r:id="rId17"/>
    <p:sldId id="379" r:id="rId18"/>
    <p:sldId id="292" r:id="rId19"/>
    <p:sldId id="1120" r:id="rId20"/>
    <p:sldId id="350" r:id="rId21"/>
    <p:sldId id="293" r:id="rId22"/>
    <p:sldId id="351" r:id="rId23"/>
    <p:sldId id="352" r:id="rId24"/>
    <p:sldId id="1099" r:id="rId25"/>
    <p:sldId id="353" r:id="rId26"/>
    <p:sldId id="354" r:id="rId27"/>
    <p:sldId id="297" r:id="rId28"/>
    <p:sldId id="302" r:id="rId29"/>
    <p:sldId id="330" r:id="rId30"/>
    <p:sldId id="1115" r:id="rId31"/>
    <p:sldId id="1116" r:id="rId32"/>
    <p:sldId id="347" r:id="rId33"/>
    <p:sldId id="318" r:id="rId34"/>
    <p:sldId id="265" r:id="rId35"/>
    <p:sldId id="332" r:id="rId36"/>
    <p:sldId id="333" r:id="rId37"/>
    <p:sldId id="334" r:id="rId38"/>
    <p:sldId id="335" r:id="rId39"/>
    <p:sldId id="336" r:id="rId40"/>
    <p:sldId id="337" r:id="rId41"/>
    <p:sldId id="338" r:id="rId42"/>
    <p:sldId id="339" r:id="rId43"/>
    <p:sldId id="340" r:id="rId44"/>
    <p:sldId id="341" r:id="rId45"/>
    <p:sldId id="1106" r:id="rId4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91" autoAdjust="0"/>
  </p:normalViewPr>
  <p:slideViewPr>
    <p:cSldViewPr>
      <p:cViewPr>
        <p:scale>
          <a:sx n="100" d="100"/>
          <a:sy n="100" d="100"/>
        </p:scale>
        <p:origin x="-1104" y="2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BF36D705-0619-403C-90D2-E16059E96CB9}" type="datetimeFigureOut">
              <a:rPr lang="en-US" smtClean="0"/>
              <a:t>8/3/2022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23861C2-1F0B-4194-8252-25847263A96B}" type="slidenum">
              <a:rPr lang="en-US" smtClean="0"/>
              <a:t>‹#›</a:t>
            </a:fld>
            <a:endParaRPr lang="en-US"/>
          </a:p>
        </p:txBody>
      </p:sp>
    </p:spTree>
    <p:extLst>
      <p:ext uri="{BB962C8B-B14F-4D97-AF65-F5344CB8AC3E}">
        <p14:creationId xmlns:p14="http://schemas.microsoft.com/office/powerpoint/2010/main" val="3385691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4</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1.4 – </a:t>
            </a:r>
            <a:r>
              <a:rPr lang="en-US" sz="1200" dirty="0">
                <a:solidFill>
                  <a:schemeClr val="accent5">
                    <a:lumMod val="40000"/>
                    <a:lumOff val="60000"/>
                  </a:schemeClr>
                </a:solidFill>
              </a:rPr>
              <a:t>Common Types of Networks</a:t>
            </a:r>
            <a:endParaRPr lang="en-GB" b="0" dirty="0"/>
          </a:p>
          <a:p>
            <a:r>
              <a:rPr lang="en-US" dirty="0"/>
              <a:t>1.4.2</a:t>
            </a:r>
            <a:r>
              <a:rPr lang="en-US" baseline="0" dirty="0"/>
              <a:t> – </a:t>
            </a:r>
            <a:r>
              <a:rPr lang="en-US" altLang="en-US" dirty="0"/>
              <a:t>LANs and WANs</a:t>
            </a:r>
            <a:endParaRPr lang="en-US" dirty="0"/>
          </a:p>
        </p:txBody>
      </p:sp>
    </p:spTree>
    <p:extLst>
      <p:ext uri="{BB962C8B-B14F-4D97-AF65-F5344CB8AC3E}">
        <p14:creationId xmlns:p14="http://schemas.microsoft.com/office/powerpoint/2010/main" val="3427554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1.4 – </a:t>
            </a:r>
            <a:r>
              <a:rPr lang="en-US" sz="1200" dirty="0">
                <a:solidFill>
                  <a:schemeClr val="accent5">
                    <a:lumMod val="40000"/>
                    <a:lumOff val="60000"/>
                  </a:schemeClr>
                </a:solidFill>
              </a:rPr>
              <a:t>Common Types of Networks</a:t>
            </a:r>
            <a:endParaRPr lang="en-GB" b="0" dirty="0"/>
          </a:p>
          <a:p>
            <a:r>
              <a:rPr lang="en-US" dirty="0"/>
              <a:t>1.4.1</a:t>
            </a:r>
            <a:r>
              <a:rPr lang="en-US" baseline="0" dirty="0"/>
              <a:t> – Networks of Many Sizes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560363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1 – Networking Today</a:t>
            </a:r>
          </a:p>
          <a:p>
            <a:pPr>
              <a:lnSpc>
                <a:spcPct val="80000"/>
              </a:lnSpc>
              <a:buFontTx/>
              <a:buNone/>
            </a:pPr>
            <a:r>
              <a:rPr lang="en-US" sz="1200" kern="1200" dirty="0">
                <a:solidFill>
                  <a:schemeClr val="tx1"/>
                </a:solidFill>
                <a:latin typeface="Arial" charset="0"/>
                <a:ea typeface="ＭＳ Ｐゴシック" charset="0"/>
                <a:cs typeface="ＭＳ Ｐゴシック" charset="0"/>
              </a:rPr>
              <a:t>1.4 – </a:t>
            </a:r>
            <a:r>
              <a:rPr lang="en-US" sz="1200" dirty="0">
                <a:solidFill>
                  <a:schemeClr val="accent5">
                    <a:lumMod val="40000"/>
                    <a:lumOff val="60000"/>
                  </a:schemeClr>
                </a:solidFill>
              </a:rPr>
              <a:t>Common Types of Networks</a:t>
            </a:r>
            <a:endParaRPr lang="en-GB" b="0" dirty="0"/>
          </a:p>
          <a:p>
            <a:r>
              <a:rPr lang="en-US" dirty="0"/>
              <a:t>1.4.1</a:t>
            </a:r>
            <a:r>
              <a:rPr lang="en-US" baseline="0" dirty="0"/>
              <a:t> – Networks of Many Sizes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483632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xmlns="" id="{E60D7EA2-E240-492B-8440-8F1AE8F171E1}"/>
              </a:ext>
            </a:extLst>
          </p:cNvPr>
          <p:cNvSpPr>
            <a:spLocks noGrp="1" noRot="1" noChangeAspect="1" noTextEdit="1"/>
          </p:cNvSpPr>
          <p:nvPr>
            <p:ph type="sldImg"/>
          </p:nvPr>
        </p:nvSpPr>
        <p:spPr>
          <a:ln/>
        </p:spPr>
      </p:sp>
      <p:sp>
        <p:nvSpPr>
          <p:cNvPr id="104451" name="Notes Placeholder 2">
            <a:extLst>
              <a:ext uri="{FF2B5EF4-FFF2-40B4-BE49-F238E27FC236}">
                <a16:creationId xmlns:a16="http://schemas.microsoft.com/office/drawing/2014/main" xmlns="" id="{2B090D92-D02C-44BB-9A2D-D7860FA28D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04452" name="Slide Number Placeholder 3">
            <a:extLst>
              <a:ext uri="{FF2B5EF4-FFF2-40B4-BE49-F238E27FC236}">
                <a16:creationId xmlns:a16="http://schemas.microsoft.com/office/drawing/2014/main" xmlns="" id="{76CC62AF-1AF9-46F0-B4BF-0811016263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1850BCC7-0FDF-4661-AD2D-1F854B1A58FB}" type="slidenum">
              <a:rPr lang="en-US" altLang="en-US" sz="1200"/>
              <a:pPr/>
              <a:t>14</a:t>
            </a:fld>
            <a:endParaRPr lang="en-US" altLang="en-US" sz="1200"/>
          </a:p>
        </p:txBody>
      </p:sp>
    </p:spTree>
    <p:extLst>
      <p:ext uri="{BB962C8B-B14F-4D97-AF65-F5344CB8AC3E}">
        <p14:creationId xmlns:p14="http://schemas.microsoft.com/office/powerpoint/2010/main" val="875124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xmlns="" id="{29373176-6E82-464D-9330-5B7CEAA2D725}"/>
              </a:ext>
            </a:extLst>
          </p:cNvPr>
          <p:cNvSpPr>
            <a:spLocks noGrp="1" noRot="1" noChangeAspect="1" noTextEdit="1"/>
          </p:cNvSpPr>
          <p:nvPr>
            <p:ph type="sldImg"/>
          </p:nvPr>
        </p:nvSpPr>
        <p:spPr>
          <a:ln/>
        </p:spPr>
      </p:sp>
      <p:sp>
        <p:nvSpPr>
          <p:cNvPr id="105475" name="Notes Placeholder 2">
            <a:extLst>
              <a:ext uri="{FF2B5EF4-FFF2-40B4-BE49-F238E27FC236}">
                <a16:creationId xmlns:a16="http://schemas.microsoft.com/office/drawing/2014/main" xmlns="" id="{F318979F-65AB-436C-AFE0-7B242AAFE8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05476" name="Slide Number Placeholder 3">
            <a:extLst>
              <a:ext uri="{FF2B5EF4-FFF2-40B4-BE49-F238E27FC236}">
                <a16:creationId xmlns:a16="http://schemas.microsoft.com/office/drawing/2014/main" xmlns="" id="{F8EB0079-8D13-447F-A3B0-03E2AA6E88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991FA76C-E2BF-4507-B259-EC62DC39456B}" type="slidenum">
              <a:rPr lang="en-US" altLang="en-US" sz="1200"/>
              <a:pPr/>
              <a:t>15</a:t>
            </a:fld>
            <a:endParaRPr lang="en-US" altLang="en-US" sz="1200"/>
          </a:p>
        </p:txBody>
      </p:sp>
    </p:spTree>
    <p:extLst>
      <p:ext uri="{BB962C8B-B14F-4D97-AF65-F5344CB8AC3E}">
        <p14:creationId xmlns:p14="http://schemas.microsoft.com/office/powerpoint/2010/main" val="2640852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xmlns="" id="{F6DE1616-2A1F-4EEE-8C47-147ED7C89F1A}"/>
              </a:ext>
            </a:extLst>
          </p:cNvPr>
          <p:cNvSpPr>
            <a:spLocks noGrp="1" noRot="1" noChangeAspect="1" noTextEdit="1"/>
          </p:cNvSpPr>
          <p:nvPr>
            <p:ph type="sldImg"/>
          </p:nvPr>
        </p:nvSpPr>
        <p:spPr>
          <a:ln/>
        </p:spPr>
      </p:sp>
      <p:sp>
        <p:nvSpPr>
          <p:cNvPr id="106499" name="Notes Placeholder 2">
            <a:extLst>
              <a:ext uri="{FF2B5EF4-FFF2-40B4-BE49-F238E27FC236}">
                <a16:creationId xmlns:a16="http://schemas.microsoft.com/office/drawing/2014/main" xmlns="" id="{B092B310-1D1B-455B-9EDF-3678A9F07A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106500" name="Slide Number Placeholder 3">
            <a:extLst>
              <a:ext uri="{FF2B5EF4-FFF2-40B4-BE49-F238E27FC236}">
                <a16:creationId xmlns:a16="http://schemas.microsoft.com/office/drawing/2014/main" xmlns="" id="{6E2E5B91-DA21-4468-80DE-6E7E0EFF23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63A96A4F-7CB5-4635-896B-E440A614A7DA}" type="slidenum">
              <a:rPr lang="en-US" altLang="en-US" sz="1200"/>
              <a:pPr/>
              <a:t>17</a:t>
            </a:fld>
            <a:endParaRPr lang="en-US" altLang="en-US" sz="1200"/>
          </a:p>
        </p:txBody>
      </p:sp>
    </p:spTree>
    <p:extLst>
      <p:ext uri="{BB962C8B-B14F-4D97-AF65-F5344CB8AC3E}">
        <p14:creationId xmlns:p14="http://schemas.microsoft.com/office/powerpoint/2010/main" val="2848073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177800"/>
          </a:xfrm>
          <a:custGeom>
            <a:avLst/>
            <a:gdLst/>
            <a:ahLst/>
            <a:cxnLst/>
            <a:rect l="l" t="t" r="r" b="b"/>
            <a:pathLst>
              <a:path w="9144000" h="177800">
                <a:moveTo>
                  <a:pt x="9144000" y="0"/>
                </a:moveTo>
                <a:lnTo>
                  <a:pt x="0" y="0"/>
                </a:lnTo>
                <a:lnTo>
                  <a:pt x="0" y="177800"/>
                </a:lnTo>
                <a:lnTo>
                  <a:pt x="9144000" y="177800"/>
                </a:lnTo>
                <a:lnTo>
                  <a:pt x="9144000" y="0"/>
                </a:lnTo>
                <a:close/>
              </a:path>
            </a:pathLst>
          </a:custGeom>
          <a:solidFill>
            <a:srgbClr val="005F85"/>
          </a:solidFill>
        </p:spPr>
        <p:txBody>
          <a:bodyPr wrap="square" lIns="0" tIns="0" rIns="0" bIns="0" rtlCol="0"/>
          <a:lstStyle/>
          <a:p>
            <a:endParaRPr/>
          </a:p>
        </p:txBody>
      </p:sp>
      <p:sp>
        <p:nvSpPr>
          <p:cNvPr id="17" name="bg object 17"/>
          <p:cNvSpPr/>
          <p:nvPr/>
        </p:nvSpPr>
        <p:spPr>
          <a:xfrm>
            <a:off x="722312" y="4416297"/>
            <a:ext cx="7773034" cy="1343660"/>
          </a:xfrm>
          <a:custGeom>
            <a:avLst/>
            <a:gdLst/>
            <a:ahLst/>
            <a:cxnLst/>
            <a:rect l="l" t="t" r="r" b="b"/>
            <a:pathLst>
              <a:path w="7773034" h="1343660">
                <a:moveTo>
                  <a:pt x="7548562" y="0"/>
                </a:moveTo>
                <a:lnTo>
                  <a:pt x="223862" y="0"/>
                </a:lnTo>
                <a:lnTo>
                  <a:pt x="178747" y="4552"/>
                </a:lnTo>
                <a:lnTo>
                  <a:pt x="136726" y="17607"/>
                </a:lnTo>
                <a:lnTo>
                  <a:pt x="98699" y="38261"/>
                </a:lnTo>
                <a:lnTo>
                  <a:pt x="65568" y="65611"/>
                </a:lnTo>
                <a:lnTo>
                  <a:pt x="38232" y="98753"/>
                </a:lnTo>
                <a:lnTo>
                  <a:pt x="17592" y="136784"/>
                </a:lnTo>
                <a:lnTo>
                  <a:pt x="4548" y="178801"/>
                </a:lnTo>
                <a:lnTo>
                  <a:pt x="0" y="223900"/>
                </a:lnTo>
                <a:lnTo>
                  <a:pt x="0" y="1119377"/>
                </a:lnTo>
                <a:lnTo>
                  <a:pt x="4548" y="1164485"/>
                </a:lnTo>
                <a:lnTo>
                  <a:pt x="17592" y="1206500"/>
                </a:lnTo>
                <a:lnTo>
                  <a:pt x="38232" y="1244521"/>
                </a:lnTo>
                <a:lnTo>
                  <a:pt x="65568" y="1277650"/>
                </a:lnTo>
                <a:lnTo>
                  <a:pt x="98699" y="1304984"/>
                </a:lnTo>
                <a:lnTo>
                  <a:pt x="136726" y="1325623"/>
                </a:lnTo>
                <a:lnTo>
                  <a:pt x="178747" y="1338667"/>
                </a:lnTo>
                <a:lnTo>
                  <a:pt x="223862" y="1343215"/>
                </a:lnTo>
                <a:lnTo>
                  <a:pt x="7548562" y="1343215"/>
                </a:lnTo>
                <a:lnTo>
                  <a:pt x="7593661" y="1338667"/>
                </a:lnTo>
                <a:lnTo>
                  <a:pt x="7635678" y="1325623"/>
                </a:lnTo>
                <a:lnTo>
                  <a:pt x="7673709" y="1304984"/>
                </a:lnTo>
                <a:lnTo>
                  <a:pt x="7706852" y="1277650"/>
                </a:lnTo>
                <a:lnTo>
                  <a:pt x="7734202" y="1244521"/>
                </a:lnTo>
                <a:lnTo>
                  <a:pt x="7754856" y="1206500"/>
                </a:lnTo>
                <a:lnTo>
                  <a:pt x="7767911" y="1164485"/>
                </a:lnTo>
                <a:lnTo>
                  <a:pt x="7772463" y="1119377"/>
                </a:lnTo>
                <a:lnTo>
                  <a:pt x="7772463" y="223900"/>
                </a:lnTo>
                <a:lnTo>
                  <a:pt x="7767911" y="178801"/>
                </a:lnTo>
                <a:lnTo>
                  <a:pt x="7754856" y="136784"/>
                </a:lnTo>
                <a:lnTo>
                  <a:pt x="7734202" y="98753"/>
                </a:lnTo>
                <a:lnTo>
                  <a:pt x="7706852" y="65611"/>
                </a:lnTo>
                <a:lnTo>
                  <a:pt x="7673709" y="38261"/>
                </a:lnTo>
                <a:lnTo>
                  <a:pt x="7635678" y="17607"/>
                </a:lnTo>
                <a:lnTo>
                  <a:pt x="7593661" y="4552"/>
                </a:lnTo>
                <a:lnTo>
                  <a:pt x="7548562" y="0"/>
                </a:lnTo>
                <a:close/>
              </a:path>
            </a:pathLst>
          </a:custGeom>
          <a:solidFill>
            <a:srgbClr val="006188"/>
          </a:solidFill>
        </p:spPr>
        <p:txBody>
          <a:bodyPr wrap="square" lIns="0" tIns="0" rIns="0" bIns="0" rtlCol="0"/>
          <a:lstStyle/>
          <a:p>
            <a:endParaRPr/>
          </a:p>
        </p:txBody>
      </p:sp>
      <p:sp>
        <p:nvSpPr>
          <p:cNvPr id="2" name="Holder 2"/>
          <p:cNvSpPr>
            <a:spLocks noGrp="1"/>
          </p:cNvSpPr>
          <p:nvPr>
            <p:ph type="ctrTitle"/>
          </p:nvPr>
        </p:nvSpPr>
        <p:spPr>
          <a:xfrm>
            <a:off x="3386454" y="3105086"/>
            <a:ext cx="2371090" cy="929004"/>
          </a:xfrm>
          <a:prstGeom prst="rect">
            <a:avLst/>
          </a:prstGeom>
        </p:spPr>
        <p:txBody>
          <a:bodyPr wrap="square" lIns="0" tIns="0" rIns="0" bIns="0">
            <a:spAutoFit/>
          </a:bodyPr>
          <a:lstStyle>
            <a:lvl1pPr>
              <a:defRPr sz="5900" b="0" i="0">
                <a:solidFill>
                  <a:schemeClr val="bg1"/>
                </a:solidFill>
                <a:latin typeface="Carlito"/>
                <a:cs typeface="Carlito"/>
              </a:defRPr>
            </a:lvl1pPr>
          </a:lstStyle>
          <a:p>
            <a:endParaRPr/>
          </a:p>
        </p:txBody>
      </p:sp>
      <p:sp>
        <p:nvSpPr>
          <p:cNvPr id="3" name="Holder 3"/>
          <p:cNvSpPr>
            <a:spLocks noGrp="1"/>
          </p:cNvSpPr>
          <p:nvPr>
            <p:ph type="subTitle" idx="4"/>
          </p:nvPr>
        </p:nvSpPr>
        <p:spPr>
          <a:xfrm>
            <a:off x="989647" y="4569523"/>
            <a:ext cx="7164704" cy="88011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700" b="0" i="0">
                <a:solidFill>
                  <a:srgbClr val="D2D2D2"/>
                </a:solidFill>
                <a:latin typeface="Arial"/>
                <a:cs typeface="Arial"/>
              </a:defRPr>
            </a:lvl1pPr>
          </a:lstStyle>
          <a:p>
            <a:pPr marL="12700">
              <a:lnSpc>
                <a:spcPct val="100000"/>
              </a:lnSpc>
              <a:spcBef>
                <a:spcPts val="50"/>
              </a:spcBef>
            </a:pPr>
            <a:r>
              <a:rPr spc="10" dirty="0"/>
              <a:t>Presentation_ID</a:t>
            </a:r>
          </a:p>
        </p:txBody>
      </p:sp>
      <p:sp>
        <p:nvSpPr>
          <p:cNvPr id="5" name="Holder 5"/>
          <p:cNvSpPr>
            <a:spLocks noGrp="1"/>
          </p:cNvSpPr>
          <p:nvPr>
            <p:ph type="dt" sz="half" idx="6"/>
          </p:nvPr>
        </p:nvSpPr>
        <p:spPr/>
        <p:txBody>
          <a:bodyPr lIns="0" tIns="0" rIns="0" bIns="0"/>
          <a:lstStyle>
            <a:lvl1pPr>
              <a:defRPr sz="700" b="0" i="0">
                <a:solidFill>
                  <a:srgbClr val="D2D2D2"/>
                </a:solidFill>
                <a:latin typeface="Arial"/>
                <a:cs typeface="Arial"/>
              </a:defRPr>
            </a:lvl1pPr>
          </a:lstStyle>
          <a:p>
            <a:pPr marL="12700">
              <a:lnSpc>
                <a:spcPct val="100000"/>
              </a:lnSpc>
              <a:spcBef>
                <a:spcPts val="50"/>
              </a:spcBef>
            </a:pPr>
            <a:r>
              <a:rPr spc="10" dirty="0"/>
              <a:t>© 2009 </a:t>
            </a:r>
            <a:r>
              <a:rPr spc="30" dirty="0"/>
              <a:t>Cisco </a:t>
            </a:r>
            <a:r>
              <a:rPr spc="10" dirty="0"/>
              <a:t>Systems, </a:t>
            </a:r>
            <a:r>
              <a:rPr spc="5" dirty="0"/>
              <a:t>Inc. All </a:t>
            </a:r>
            <a:r>
              <a:rPr dirty="0"/>
              <a:t>rights </a:t>
            </a:r>
            <a:r>
              <a:rPr spc="-5" dirty="0"/>
              <a:t>reserved. </a:t>
            </a:r>
            <a:r>
              <a:rPr spc="30" dirty="0"/>
              <a:t>Cisco </a:t>
            </a:r>
            <a:r>
              <a:rPr dirty="0"/>
              <a:t>Confidential</a:t>
            </a:r>
          </a:p>
        </p:txBody>
      </p:sp>
      <p:sp>
        <p:nvSpPr>
          <p:cNvPr id="6" name="Holder 6"/>
          <p:cNvSpPr>
            <a:spLocks noGrp="1"/>
          </p:cNvSpPr>
          <p:nvPr>
            <p:ph type="sldNum" sz="quarter" idx="7"/>
          </p:nvPr>
        </p:nvSpPr>
        <p:spPr/>
        <p:txBody>
          <a:bodyPr lIns="0" tIns="0" rIns="0" bIns="0"/>
          <a:lstStyle>
            <a:lvl1pPr>
              <a:defRPr sz="1050" b="0" i="0">
                <a:solidFill>
                  <a:srgbClr val="D2D2D2"/>
                </a:solidFill>
                <a:latin typeface="Arial"/>
                <a:cs typeface="Arial"/>
              </a:defRPr>
            </a:lvl1pPr>
          </a:lstStyle>
          <a:p>
            <a:pPr marL="38100">
              <a:lnSpc>
                <a:spcPts val="1255"/>
              </a:lnSpc>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rlito"/>
                <a:cs typeface="Carlito"/>
              </a:defRPr>
            </a:lvl1pPr>
          </a:lstStyle>
          <a:p>
            <a:endParaRPr/>
          </a:p>
        </p:txBody>
      </p:sp>
      <p:sp>
        <p:nvSpPr>
          <p:cNvPr id="4" name="Holder 4"/>
          <p:cNvSpPr>
            <a:spLocks noGrp="1"/>
          </p:cNvSpPr>
          <p:nvPr>
            <p:ph type="ftr" sz="quarter" idx="5"/>
          </p:nvPr>
        </p:nvSpPr>
        <p:spPr/>
        <p:txBody>
          <a:bodyPr lIns="0" tIns="0" rIns="0" bIns="0"/>
          <a:lstStyle>
            <a:lvl1pPr>
              <a:defRPr sz="700" b="0" i="0">
                <a:solidFill>
                  <a:srgbClr val="D2D2D2"/>
                </a:solidFill>
                <a:latin typeface="Arial"/>
                <a:cs typeface="Arial"/>
              </a:defRPr>
            </a:lvl1pPr>
          </a:lstStyle>
          <a:p>
            <a:pPr marL="12700">
              <a:lnSpc>
                <a:spcPct val="100000"/>
              </a:lnSpc>
              <a:spcBef>
                <a:spcPts val="50"/>
              </a:spcBef>
            </a:pPr>
            <a:r>
              <a:rPr spc="10" dirty="0"/>
              <a:t>Presentation_ID</a:t>
            </a:r>
          </a:p>
        </p:txBody>
      </p:sp>
      <p:sp>
        <p:nvSpPr>
          <p:cNvPr id="5" name="Holder 5"/>
          <p:cNvSpPr>
            <a:spLocks noGrp="1"/>
          </p:cNvSpPr>
          <p:nvPr>
            <p:ph type="dt" sz="half" idx="6"/>
          </p:nvPr>
        </p:nvSpPr>
        <p:spPr/>
        <p:txBody>
          <a:bodyPr lIns="0" tIns="0" rIns="0" bIns="0"/>
          <a:lstStyle>
            <a:lvl1pPr>
              <a:defRPr sz="700" b="0" i="0">
                <a:solidFill>
                  <a:srgbClr val="D2D2D2"/>
                </a:solidFill>
                <a:latin typeface="Arial"/>
                <a:cs typeface="Arial"/>
              </a:defRPr>
            </a:lvl1pPr>
          </a:lstStyle>
          <a:p>
            <a:pPr marL="12700">
              <a:lnSpc>
                <a:spcPct val="100000"/>
              </a:lnSpc>
              <a:spcBef>
                <a:spcPts val="50"/>
              </a:spcBef>
            </a:pPr>
            <a:r>
              <a:rPr spc="10" dirty="0"/>
              <a:t>© 2009 </a:t>
            </a:r>
            <a:r>
              <a:rPr spc="30" dirty="0"/>
              <a:t>Cisco </a:t>
            </a:r>
            <a:r>
              <a:rPr spc="10" dirty="0"/>
              <a:t>Systems, </a:t>
            </a:r>
            <a:r>
              <a:rPr spc="5" dirty="0"/>
              <a:t>Inc. All </a:t>
            </a:r>
            <a:r>
              <a:rPr dirty="0"/>
              <a:t>rights </a:t>
            </a:r>
            <a:r>
              <a:rPr spc="-5" dirty="0"/>
              <a:t>reserved. </a:t>
            </a:r>
            <a:r>
              <a:rPr spc="30" dirty="0"/>
              <a:t>Cisco </a:t>
            </a:r>
            <a:r>
              <a:rPr dirty="0"/>
              <a:t>Confidential</a:t>
            </a:r>
          </a:p>
        </p:txBody>
      </p:sp>
      <p:sp>
        <p:nvSpPr>
          <p:cNvPr id="6" name="Holder 6"/>
          <p:cNvSpPr>
            <a:spLocks noGrp="1"/>
          </p:cNvSpPr>
          <p:nvPr>
            <p:ph type="sldNum" sz="quarter" idx="7"/>
          </p:nvPr>
        </p:nvSpPr>
        <p:spPr/>
        <p:txBody>
          <a:bodyPr lIns="0" tIns="0" rIns="0" bIns="0"/>
          <a:lstStyle>
            <a:lvl1pPr>
              <a:defRPr sz="1050" b="0" i="0">
                <a:solidFill>
                  <a:srgbClr val="D2D2D2"/>
                </a:solidFill>
                <a:latin typeface="Arial"/>
                <a:cs typeface="Arial"/>
              </a:defRPr>
            </a:lvl1pPr>
          </a:lstStyle>
          <a:p>
            <a:pPr marL="38100">
              <a:lnSpc>
                <a:spcPts val="1255"/>
              </a:lnSpc>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Carlito"/>
                <a:cs typeface="Carlito"/>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700" b="0" i="0">
                <a:solidFill>
                  <a:srgbClr val="D2D2D2"/>
                </a:solidFill>
                <a:latin typeface="Arial"/>
                <a:cs typeface="Arial"/>
              </a:defRPr>
            </a:lvl1pPr>
          </a:lstStyle>
          <a:p>
            <a:pPr marL="12700">
              <a:lnSpc>
                <a:spcPct val="100000"/>
              </a:lnSpc>
              <a:spcBef>
                <a:spcPts val="50"/>
              </a:spcBef>
            </a:pPr>
            <a:r>
              <a:rPr spc="10" dirty="0"/>
              <a:t>Presentation_ID</a:t>
            </a:r>
          </a:p>
        </p:txBody>
      </p:sp>
      <p:sp>
        <p:nvSpPr>
          <p:cNvPr id="6" name="Holder 6"/>
          <p:cNvSpPr>
            <a:spLocks noGrp="1"/>
          </p:cNvSpPr>
          <p:nvPr>
            <p:ph type="dt" sz="half" idx="6"/>
          </p:nvPr>
        </p:nvSpPr>
        <p:spPr/>
        <p:txBody>
          <a:bodyPr lIns="0" tIns="0" rIns="0" bIns="0"/>
          <a:lstStyle>
            <a:lvl1pPr>
              <a:defRPr sz="700" b="0" i="0">
                <a:solidFill>
                  <a:srgbClr val="D2D2D2"/>
                </a:solidFill>
                <a:latin typeface="Arial"/>
                <a:cs typeface="Arial"/>
              </a:defRPr>
            </a:lvl1pPr>
          </a:lstStyle>
          <a:p>
            <a:pPr marL="12700">
              <a:lnSpc>
                <a:spcPct val="100000"/>
              </a:lnSpc>
              <a:spcBef>
                <a:spcPts val="50"/>
              </a:spcBef>
            </a:pPr>
            <a:r>
              <a:rPr spc="10" dirty="0"/>
              <a:t>© 2009 </a:t>
            </a:r>
            <a:r>
              <a:rPr spc="30" dirty="0"/>
              <a:t>Cisco </a:t>
            </a:r>
            <a:r>
              <a:rPr spc="10" dirty="0"/>
              <a:t>Systems, </a:t>
            </a:r>
            <a:r>
              <a:rPr spc="5" dirty="0"/>
              <a:t>Inc. All </a:t>
            </a:r>
            <a:r>
              <a:rPr dirty="0"/>
              <a:t>rights </a:t>
            </a:r>
            <a:r>
              <a:rPr spc="-5" dirty="0"/>
              <a:t>reserved. </a:t>
            </a:r>
            <a:r>
              <a:rPr spc="30" dirty="0"/>
              <a:t>Cisco </a:t>
            </a:r>
            <a:r>
              <a:rPr dirty="0"/>
              <a:t>Confidential</a:t>
            </a:r>
          </a:p>
        </p:txBody>
      </p:sp>
      <p:sp>
        <p:nvSpPr>
          <p:cNvPr id="7" name="Holder 7"/>
          <p:cNvSpPr>
            <a:spLocks noGrp="1"/>
          </p:cNvSpPr>
          <p:nvPr>
            <p:ph type="sldNum" sz="quarter" idx="7"/>
          </p:nvPr>
        </p:nvSpPr>
        <p:spPr/>
        <p:txBody>
          <a:bodyPr lIns="0" tIns="0" rIns="0" bIns="0"/>
          <a:lstStyle>
            <a:lvl1pPr>
              <a:defRPr sz="1050" b="0" i="0">
                <a:solidFill>
                  <a:srgbClr val="D2D2D2"/>
                </a:solidFill>
                <a:latin typeface="Arial"/>
                <a:cs typeface="Arial"/>
              </a:defRPr>
            </a:lvl1pPr>
          </a:lstStyle>
          <a:p>
            <a:pPr marL="38100">
              <a:lnSpc>
                <a:spcPts val="1255"/>
              </a:lnSpc>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defRPr sz="700" b="0" i="0">
                <a:solidFill>
                  <a:srgbClr val="D2D2D2"/>
                </a:solidFill>
                <a:latin typeface="Arial"/>
                <a:cs typeface="Arial"/>
              </a:defRPr>
            </a:lvl1pPr>
          </a:lstStyle>
          <a:p>
            <a:pPr marL="12700">
              <a:lnSpc>
                <a:spcPct val="100000"/>
              </a:lnSpc>
              <a:spcBef>
                <a:spcPts val="50"/>
              </a:spcBef>
            </a:pPr>
            <a:r>
              <a:rPr spc="10" dirty="0"/>
              <a:t>Presentation_ID</a:t>
            </a:r>
          </a:p>
        </p:txBody>
      </p:sp>
      <p:sp>
        <p:nvSpPr>
          <p:cNvPr id="4" name="Holder 4"/>
          <p:cNvSpPr>
            <a:spLocks noGrp="1"/>
          </p:cNvSpPr>
          <p:nvPr>
            <p:ph type="dt" sz="half" idx="6"/>
          </p:nvPr>
        </p:nvSpPr>
        <p:spPr/>
        <p:txBody>
          <a:bodyPr lIns="0" tIns="0" rIns="0" bIns="0"/>
          <a:lstStyle>
            <a:lvl1pPr>
              <a:defRPr sz="700" b="0" i="0">
                <a:solidFill>
                  <a:srgbClr val="D2D2D2"/>
                </a:solidFill>
                <a:latin typeface="Arial"/>
                <a:cs typeface="Arial"/>
              </a:defRPr>
            </a:lvl1pPr>
          </a:lstStyle>
          <a:p>
            <a:pPr marL="12700">
              <a:lnSpc>
                <a:spcPct val="100000"/>
              </a:lnSpc>
              <a:spcBef>
                <a:spcPts val="50"/>
              </a:spcBef>
            </a:pPr>
            <a:r>
              <a:rPr spc="10" dirty="0"/>
              <a:t>© 2009 </a:t>
            </a:r>
            <a:r>
              <a:rPr spc="30" dirty="0"/>
              <a:t>Cisco </a:t>
            </a:r>
            <a:r>
              <a:rPr spc="10" dirty="0"/>
              <a:t>Systems, </a:t>
            </a:r>
            <a:r>
              <a:rPr spc="5" dirty="0"/>
              <a:t>Inc. All </a:t>
            </a:r>
            <a:r>
              <a:rPr dirty="0"/>
              <a:t>rights </a:t>
            </a:r>
            <a:r>
              <a:rPr spc="-5" dirty="0"/>
              <a:t>reserved. </a:t>
            </a:r>
            <a:r>
              <a:rPr spc="30" dirty="0"/>
              <a:t>Cisco </a:t>
            </a:r>
            <a:r>
              <a:rPr dirty="0"/>
              <a:t>Confidential</a:t>
            </a:r>
          </a:p>
        </p:txBody>
      </p:sp>
      <p:sp>
        <p:nvSpPr>
          <p:cNvPr id="5" name="Holder 5"/>
          <p:cNvSpPr>
            <a:spLocks noGrp="1"/>
          </p:cNvSpPr>
          <p:nvPr>
            <p:ph type="sldNum" sz="quarter" idx="7"/>
          </p:nvPr>
        </p:nvSpPr>
        <p:spPr/>
        <p:txBody>
          <a:bodyPr lIns="0" tIns="0" rIns="0" bIns="0"/>
          <a:lstStyle>
            <a:lvl1pPr>
              <a:defRPr sz="1050" b="0" i="0">
                <a:solidFill>
                  <a:srgbClr val="D2D2D2"/>
                </a:solidFill>
                <a:latin typeface="Arial"/>
                <a:cs typeface="Arial"/>
              </a:defRPr>
            </a:lvl1pPr>
          </a:lstStyle>
          <a:p>
            <a:pPr marL="38100">
              <a:lnSpc>
                <a:spcPts val="1255"/>
              </a:lnSpc>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700" b="0" i="0">
                <a:solidFill>
                  <a:srgbClr val="D2D2D2"/>
                </a:solidFill>
                <a:latin typeface="Arial"/>
                <a:cs typeface="Arial"/>
              </a:defRPr>
            </a:lvl1pPr>
          </a:lstStyle>
          <a:p>
            <a:pPr marL="12700">
              <a:lnSpc>
                <a:spcPct val="100000"/>
              </a:lnSpc>
              <a:spcBef>
                <a:spcPts val="50"/>
              </a:spcBef>
            </a:pPr>
            <a:r>
              <a:rPr spc="10" dirty="0"/>
              <a:t>Presentation_ID</a:t>
            </a:r>
          </a:p>
        </p:txBody>
      </p:sp>
      <p:sp>
        <p:nvSpPr>
          <p:cNvPr id="3" name="Holder 3"/>
          <p:cNvSpPr>
            <a:spLocks noGrp="1"/>
          </p:cNvSpPr>
          <p:nvPr>
            <p:ph type="dt" sz="half" idx="6"/>
          </p:nvPr>
        </p:nvSpPr>
        <p:spPr/>
        <p:txBody>
          <a:bodyPr lIns="0" tIns="0" rIns="0" bIns="0"/>
          <a:lstStyle>
            <a:lvl1pPr>
              <a:defRPr sz="700" b="0" i="0">
                <a:solidFill>
                  <a:srgbClr val="D2D2D2"/>
                </a:solidFill>
                <a:latin typeface="Arial"/>
                <a:cs typeface="Arial"/>
              </a:defRPr>
            </a:lvl1pPr>
          </a:lstStyle>
          <a:p>
            <a:pPr marL="12700">
              <a:lnSpc>
                <a:spcPct val="100000"/>
              </a:lnSpc>
              <a:spcBef>
                <a:spcPts val="50"/>
              </a:spcBef>
            </a:pPr>
            <a:r>
              <a:rPr spc="10" dirty="0"/>
              <a:t>© 2009 </a:t>
            </a:r>
            <a:r>
              <a:rPr spc="30" dirty="0"/>
              <a:t>Cisco </a:t>
            </a:r>
            <a:r>
              <a:rPr spc="10" dirty="0"/>
              <a:t>Systems, </a:t>
            </a:r>
            <a:r>
              <a:rPr spc="5" dirty="0"/>
              <a:t>Inc. All </a:t>
            </a:r>
            <a:r>
              <a:rPr dirty="0"/>
              <a:t>rights </a:t>
            </a:r>
            <a:r>
              <a:rPr spc="-5" dirty="0"/>
              <a:t>reserved. </a:t>
            </a:r>
            <a:r>
              <a:rPr spc="30" dirty="0"/>
              <a:t>Cisco </a:t>
            </a:r>
            <a:r>
              <a:rPr dirty="0"/>
              <a:t>Confidential</a:t>
            </a:r>
          </a:p>
        </p:txBody>
      </p:sp>
      <p:sp>
        <p:nvSpPr>
          <p:cNvPr id="4" name="Holder 4"/>
          <p:cNvSpPr>
            <a:spLocks noGrp="1"/>
          </p:cNvSpPr>
          <p:nvPr>
            <p:ph type="sldNum" sz="quarter" idx="7"/>
          </p:nvPr>
        </p:nvSpPr>
        <p:spPr/>
        <p:txBody>
          <a:bodyPr lIns="0" tIns="0" rIns="0" bIns="0"/>
          <a:lstStyle>
            <a:lvl1pPr>
              <a:defRPr sz="1050" b="0" i="0">
                <a:solidFill>
                  <a:srgbClr val="D2D2D2"/>
                </a:solidFill>
                <a:latin typeface="Arial"/>
                <a:cs typeface="Arial"/>
              </a:defRPr>
            </a:lvl1pPr>
          </a:lstStyle>
          <a:p>
            <a:pPr marL="38100">
              <a:lnSpc>
                <a:spcPts val="1255"/>
              </a:lnSpc>
            </a:pPr>
            <a:fld id="{81D60167-4931-47E6-BA6A-407CBD079E47}" type="slidenum">
              <a:rPr spc="-5" dirty="0"/>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177800"/>
          </a:xfrm>
          <a:custGeom>
            <a:avLst/>
            <a:gdLst/>
            <a:ahLst/>
            <a:cxnLst/>
            <a:rect l="l" t="t" r="r" b="b"/>
            <a:pathLst>
              <a:path w="9144000" h="177800">
                <a:moveTo>
                  <a:pt x="9144000" y="0"/>
                </a:moveTo>
                <a:lnTo>
                  <a:pt x="0" y="0"/>
                </a:lnTo>
                <a:lnTo>
                  <a:pt x="0" y="177800"/>
                </a:lnTo>
                <a:lnTo>
                  <a:pt x="9144000" y="177800"/>
                </a:lnTo>
                <a:lnTo>
                  <a:pt x="9144000" y="0"/>
                </a:lnTo>
                <a:close/>
              </a:path>
            </a:pathLst>
          </a:custGeom>
          <a:solidFill>
            <a:srgbClr val="005F85"/>
          </a:solidFill>
        </p:spPr>
        <p:txBody>
          <a:bodyPr wrap="square" lIns="0" tIns="0" rIns="0" bIns="0" rtlCol="0"/>
          <a:lstStyle/>
          <a:p>
            <a:endParaRPr/>
          </a:p>
        </p:txBody>
      </p:sp>
      <p:sp>
        <p:nvSpPr>
          <p:cNvPr id="2" name="Holder 2"/>
          <p:cNvSpPr>
            <a:spLocks noGrp="1"/>
          </p:cNvSpPr>
          <p:nvPr>
            <p:ph type="title"/>
          </p:nvPr>
        </p:nvSpPr>
        <p:spPr>
          <a:xfrm>
            <a:off x="667384" y="437515"/>
            <a:ext cx="7809230" cy="514350"/>
          </a:xfrm>
          <a:prstGeom prst="rect">
            <a:avLst/>
          </a:prstGeom>
        </p:spPr>
        <p:txBody>
          <a:bodyPr wrap="square" lIns="0" tIns="0" rIns="0" bIns="0">
            <a:spAutoFit/>
          </a:bodyPr>
          <a:lstStyle>
            <a:lvl1pPr>
              <a:defRPr sz="3200" b="1" i="0">
                <a:solidFill>
                  <a:schemeClr val="bg1"/>
                </a:solidFill>
                <a:latin typeface="Carlito"/>
                <a:cs typeface="Carlito"/>
              </a:defRPr>
            </a:lvl1pPr>
          </a:lstStyle>
          <a:p>
            <a:endParaRPr/>
          </a:p>
        </p:txBody>
      </p:sp>
      <p:sp>
        <p:nvSpPr>
          <p:cNvPr id="3" name="Holder 3"/>
          <p:cNvSpPr>
            <a:spLocks noGrp="1"/>
          </p:cNvSpPr>
          <p:nvPr>
            <p:ph type="body" idx="1"/>
          </p:nvPr>
        </p:nvSpPr>
        <p:spPr>
          <a:xfrm>
            <a:off x="712469" y="1388783"/>
            <a:ext cx="7719060" cy="3587115"/>
          </a:xfrm>
          <a:prstGeom prst="rect">
            <a:avLst/>
          </a:prstGeom>
        </p:spPr>
        <p:txBody>
          <a:bodyPr wrap="square" lIns="0" tIns="0" rIns="0" bIns="0">
            <a:spAutoFit/>
          </a:bodyPr>
          <a:lstStyle>
            <a:lvl1pPr>
              <a:defRPr sz="2400" b="0" i="0">
                <a:solidFill>
                  <a:schemeClr val="tx1"/>
                </a:solidFill>
                <a:latin typeface="Carlito"/>
                <a:cs typeface="Carlito"/>
              </a:defRPr>
            </a:lvl1pPr>
          </a:lstStyle>
          <a:p>
            <a:endParaRPr/>
          </a:p>
        </p:txBody>
      </p:sp>
      <p:sp>
        <p:nvSpPr>
          <p:cNvPr id="4" name="Holder 4"/>
          <p:cNvSpPr>
            <a:spLocks noGrp="1"/>
          </p:cNvSpPr>
          <p:nvPr>
            <p:ph type="ftr" sz="quarter" idx="5"/>
          </p:nvPr>
        </p:nvSpPr>
        <p:spPr>
          <a:xfrm>
            <a:off x="263525" y="6719341"/>
            <a:ext cx="690880" cy="127634"/>
          </a:xfrm>
          <a:prstGeom prst="rect">
            <a:avLst/>
          </a:prstGeom>
        </p:spPr>
        <p:txBody>
          <a:bodyPr wrap="square" lIns="0" tIns="0" rIns="0" bIns="0">
            <a:spAutoFit/>
          </a:bodyPr>
          <a:lstStyle>
            <a:lvl1pPr>
              <a:defRPr sz="700" b="0" i="0">
                <a:solidFill>
                  <a:srgbClr val="D2D2D2"/>
                </a:solidFill>
                <a:latin typeface="Arial"/>
                <a:cs typeface="Arial"/>
              </a:defRPr>
            </a:lvl1pPr>
          </a:lstStyle>
          <a:p>
            <a:pPr marL="12700">
              <a:lnSpc>
                <a:spcPct val="100000"/>
              </a:lnSpc>
              <a:spcBef>
                <a:spcPts val="50"/>
              </a:spcBef>
            </a:pPr>
            <a:r>
              <a:rPr spc="10" dirty="0"/>
              <a:t>Presentation_ID</a:t>
            </a:r>
          </a:p>
        </p:txBody>
      </p:sp>
      <p:sp>
        <p:nvSpPr>
          <p:cNvPr id="5" name="Holder 5"/>
          <p:cNvSpPr>
            <a:spLocks noGrp="1"/>
          </p:cNvSpPr>
          <p:nvPr>
            <p:ph type="dt" sz="half" idx="6"/>
          </p:nvPr>
        </p:nvSpPr>
        <p:spPr>
          <a:xfrm>
            <a:off x="1222057" y="6719341"/>
            <a:ext cx="2760979" cy="127634"/>
          </a:xfrm>
          <a:prstGeom prst="rect">
            <a:avLst/>
          </a:prstGeom>
        </p:spPr>
        <p:txBody>
          <a:bodyPr wrap="square" lIns="0" tIns="0" rIns="0" bIns="0">
            <a:spAutoFit/>
          </a:bodyPr>
          <a:lstStyle>
            <a:lvl1pPr>
              <a:defRPr sz="700" b="0" i="0">
                <a:solidFill>
                  <a:srgbClr val="D2D2D2"/>
                </a:solidFill>
                <a:latin typeface="Arial"/>
                <a:cs typeface="Arial"/>
              </a:defRPr>
            </a:lvl1pPr>
          </a:lstStyle>
          <a:p>
            <a:pPr marL="12700">
              <a:lnSpc>
                <a:spcPct val="100000"/>
              </a:lnSpc>
              <a:spcBef>
                <a:spcPts val="50"/>
              </a:spcBef>
            </a:pPr>
            <a:r>
              <a:rPr spc="10" dirty="0"/>
              <a:t>© 2009 </a:t>
            </a:r>
            <a:r>
              <a:rPr spc="30" dirty="0"/>
              <a:t>Cisco </a:t>
            </a:r>
            <a:r>
              <a:rPr spc="10" dirty="0"/>
              <a:t>Systems, </a:t>
            </a:r>
            <a:r>
              <a:rPr spc="5" dirty="0"/>
              <a:t>Inc. All </a:t>
            </a:r>
            <a:r>
              <a:rPr dirty="0"/>
              <a:t>rights </a:t>
            </a:r>
            <a:r>
              <a:rPr spc="-5" dirty="0"/>
              <a:t>reserved. </a:t>
            </a:r>
            <a:r>
              <a:rPr spc="30" dirty="0"/>
              <a:t>Cisco </a:t>
            </a:r>
            <a:r>
              <a:rPr dirty="0"/>
              <a:t>Confidential</a:t>
            </a:r>
          </a:p>
        </p:txBody>
      </p:sp>
      <p:sp>
        <p:nvSpPr>
          <p:cNvPr id="6" name="Holder 6"/>
          <p:cNvSpPr>
            <a:spLocks noGrp="1"/>
          </p:cNvSpPr>
          <p:nvPr>
            <p:ph type="sldNum" sz="quarter" idx="7"/>
          </p:nvPr>
        </p:nvSpPr>
        <p:spPr>
          <a:xfrm>
            <a:off x="8660130" y="6667024"/>
            <a:ext cx="220979" cy="173354"/>
          </a:xfrm>
          <a:prstGeom prst="rect">
            <a:avLst/>
          </a:prstGeom>
        </p:spPr>
        <p:txBody>
          <a:bodyPr wrap="square" lIns="0" tIns="0" rIns="0" bIns="0">
            <a:spAutoFit/>
          </a:bodyPr>
          <a:lstStyle>
            <a:lvl1pPr>
              <a:defRPr sz="1050" b="0" i="0">
                <a:solidFill>
                  <a:srgbClr val="D2D2D2"/>
                </a:solidFill>
                <a:latin typeface="Arial"/>
                <a:cs typeface="Arial"/>
              </a:defRPr>
            </a:lvl1pPr>
          </a:lstStyle>
          <a:p>
            <a:pPr marL="38100">
              <a:lnSpc>
                <a:spcPts val="1255"/>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600200"/>
            <a:ext cx="9144000" cy="2743200"/>
            <a:chOff x="0" y="1600200"/>
            <a:chExt cx="9144000" cy="2743200"/>
          </a:xfrm>
        </p:grpSpPr>
        <p:sp>
          <p:nvSpPr>
            <p:cNvPr id="3" name="object 3"/>
            <p:cNvSpPr/>
            <p:nvPr/>
          </p:nvSpPr>
          <p:spPr>
            <a:xfrm>
              <a:off x="0" y="1600200"/>
              <a:ext cx="9144000" cy="2743200"/>
            </a:xfrm>
            <a:custGeom>
              <a:avLst/>
              <a:gdLst/>
              <a:ahLst/>
              <a:cxnLst/>
              <a:rect l="l" t="t" r="r" b="b"/>
              <a:pathLst>
                <a:path w="9144000" h="2743200">
                  <a:moveTo>
                    <a:pt x="9144000" y="0"/>
                  </a:moveTo>
                  <a:lnTo>
                    <a:pt x="0" y="0"/>
                  </a:lnTo>
                  <a:lnTo>
                    <a:pt x="0" y="2743200"/>
                  </a:lnTo>
                  <a:lnTo>
                    <a:pt x="9144000" y="2743200"/>
                  </a:lnTo>
                  <a:lnTo>
                    <a:pt x="9144000" y="0"/>
                  </a:lnTo>
                  <a:close/>
                </a:path>
              </a:pathLst>
            </a:custGeom>
            <a:solidFill>
              <a:srgbClr val="005F85"/>
            </a:solidFill>
          </p:spPr>
          <p:txBody>
            <a:bodyPr wrap="square" lIns="0" tIns="0" rIns="0" bIns="0" rtlCol="0"/>
            <a:lstStyle/>
            <a:p>
              <a:endParaRPr/>
            </a:p>
          </p:txBody>
        </p:sp>
        <p:sp>
          <p:nvSpPr>
            <p:cNvPr id="4" name="object 4"/>
            <p:cNvSpPr/>
            <p:nvPr/>
          </p:nvSpPr>
          <p:spPr>
            <a:xfrm>
              <a:off x="4573651" y="1600200"/>
              <a:ext cx="4570348" cy="2743200"/>
            </a:xfrm>
            <a:prstGeom prst="rect">
              <a:avLst/>
            </a:prstGeom>
            <a:blipFill>
              <a:blip r:embed="rId2" cstate="print"/>
              <a:stretch>
                <a:fillRect/>
              </a:stretch>
            </a:blipFill>
          </p:spPr>
          <p:txBody>
            <a:bodyPr wrap="square" lIns="0" tIns="0" rIns="0" bIns="0" rtlCol="0"/>
            <a:lstStyle/>
            <a:p>
              <a:endParaRPr/>
            </a:p>
          </p:txBody>
        </p:sp>
      </p:grpSp>
      <p:sp>
        <p:nvSpPr>
          <p:cNvPr id="21" name="object 21"/>
          <p:cNvSpPr txBox="1">
            <a:spLocks noGrp="1"/>
          </p:cNvSpPr>
          <p:nvPr>
            <p:ph type="title"/>
          </p:nvPr>
        </p:nvSpPr>
        <p:spPr>
          <a:xfrm>
            <a:off x="392621" y="1963447"/>
            <a:ext cx="3788410" cy="2016706"/>
          </a:xfrm>
          <a:prstGeom prst="rect">
            <a:avLst/>
          </a:prstGeom>
        </p:spPr>
        <p:txBody>
          <a:bodyPr vert="horz" wrap="square" lIns="0" tIns="66040" rIns="0" bIns="0" rtlCol="0">
            <a:spAutoFit/>
          </a:bodyPr>
          <a:lstStyle/>
          <a:p>
            <a:pPr marL="12700" marR="5080">
              <a:lnSpc>
                <a:spcPct val="88300"/>
              </a:lnSpc>
              <a:spcBef>
                <a:spcPts val="520"/>
              </a:spcBef>
            </a:pPr>
            <a:r>
              <a:rPr lang="en-US" sz="3600" spc="-5" dirty="0">
                <a:latin typeface="Arial"/>
                <a:cs typeface="Arial"/>
              </a:rPr>
              <a:t/>
            </a:r>
            <a:br>
              <a:rPr lang="en-US" sz="3600" spc="-5" dirty="0">
                <a:latin typeface="Arial"/>
                <a:cs typeface="Arial"/>
              </a:rPr>
            </a:br>
            <a:r>
              <a:rPr sz="3600" spc="-5" dirty="0">
                <a:latin typeface="Arial"/>
                <a:cs typeface="Arial"/>
              </a:rPr>
              <a:t>Networks </a:t>
            </a:r>
            <a:r>
              <a:rPr lang="en-US" sz="3600" spc="-45" dirty="0">
                <a:solidFill>
                  <a:srgbClr val="FFFFFF"/>
                </a:solidFill>
                <a:latin typeface="Carlito"/>
                <a:cs typeface="Carlito"/>
              </a:rPr>
              <a:t>F</a:t>
            </a:r>
            <a:r>
              <a:rPr lang="en-US" sz="3600" spc="-10" dirty="0">
                <a:solidFill>
                  <a:srgbClr val="FFFFFF"/>
                </a:solidFill>
                <a:latin typeface="Carlito"/>
                <a:cs typeface="Carlito"/>
              </a:rPr>
              <a:t>un</a:t>
            </a:r>
            <a:r>
              <a:rPr lang="en-US" sz="3600" dirty="0">
                <a:solidFill>
                  <a:srgbClr val="FFFFFF"/>
                </a:solidFill>
                <a:latin typeface="Carlito"/>
                <a:cs typeface="Carlito"/>
              </a:rPr>
              <a:t>d</a:t>
            </a:r>
            <a:r>
              <a:rPr lang="en-US" sz="3600" spc="-25" dirty="0">
                <a:solidFill>
                  <a:srgbClr val="FFFFFF"/>
                </a:solidFill>
                <a:latin typeface="Carlito"/>
                <a:cs typeface="Carlito"/>
              </a:rPr>
              <a:t>a</a:t>
            </a:r>
            <a:r>
              <a:rPr lang="en-US" sz="3600" spc="-35" dirty="0">
                <a:solidFill>
                  <a:srgbClr val="FFFFFF"/>
                </a:solidFill>
                <a:latin typeface="Carlito"/>
                <a:cs typeface="Carlito"/>
              </a:rPr>
              <a:t>m</a:t>
            </a:r>
            <a:r>
              <a:rPr lang="en-US" sz="3600" spc="-5" dirty="0">
                <a:solidFill>
                  <a:srgbClr val="FFFFFF"/>
                </a:solidFill>
                <a:latin typeface="Carlito"/>
                <a:cs typeface="Carlito"/>
              </a:rPr>
              <a:t>e</a:t>
            </a:r>
            <a:r>
              <a:rPr lang="en-US" sz="3600" dirty="0">
                <a:solidFill>
                  <a:srgbClr val="FFFFFF"/>
                </a:solidFill>
                <a:latin typeface="Carlito"/>
                <a:cs typeface="Carlito"/>
              </a:rPr>
              <a:t>n</a:t>
            </a:r>
            <a:r>
              <a:rPr lang="en-US" sz="3600" spc="10" dirty="0">
                <a:solidFill>
                  <a:srgbClr val="FFFFFF"/>
                </a:solidFill>
                <a:latin typeface="Carlito"/>
                <a:cs typeface="Carlito"/>
              </a:rPr>
              <a:t>t</a:t>
            </a:r>
            <a:r>
              <a:rPr lang="en-US" sz="3600" spc="-25" dirty="0">
                <a:solidFill>
                  <a:srgbClr val="FFFFFF"/>
                </a:solidFill>
                <a:latin typeface="Carlito"/>
                <a:cs typeface="Carlito"/>
              </a:rPr>
              <a:t>a</a:t>
            </a:r>
            <a:r>
              <a:rPr lang="en-US" sz="3600" spc="10" dirty="0">
                <a:solidFill>
                  <a:srgbClr val="FFFFFF"/>
                </a:solidFill>
                <a:latin typeface="Carlito"/>
                <a:cs typeface="Carlito"/>
              </a:rPr>
              <a:t>l</a:t>
            </a:r>
            <a:r>
              <a:rPr lang="en-US" sz="3600" spc="-5" dirty="0">
                <a:solidFill>
                  <a:srgbClr val="FFFFFF"/>
                </a:solidFill>
                <a:latin typeface="Carlito"/>
                <a:cs typeface="Carlito"/>
              </a:rPr>
              <a:t>s</a:t>
            </a:r>
            <a:r>
              <a:rPr lang="en-US" sz="3600" dirty="0">
                <a:latin typeface="Carlito"/>
                <a:cs typeface="Carlito"/>
              </a:rPr>
              <a:t/>
            </a:r>
            <a:br>
              <a:rPr lang="en-US" sz="3600" dirty="0">
                <a:latin typeface="Carlito"/>
                <a:cs typeface="Carlito"/>
              </a:rPr>
            </a:br>
            <a:endParaRPr sz="3600" dirty="0">
              <a:latin typeface="Arial"/>
              <a:cs typeface="Arial"/>
            </a:endParaRPr>
          </a:p>
        </p:txBody>
      </p:sp>
      <p:sp>
        <p:nvSpPr>
          <p:cNvPr id="22" name="object 22"/>
          <p:cNvSpPr/>
          <p:nvPr/>
        </p:nvSpPr>
        <p:spPr>
          <a:xfrm>
            <a:off x="2606040" y="4495800"/>
            <a:ext cx="3931920" cy="1152525"/>
          </a:xfrm>
          <a:custGeom>
            <a:avLst/>
            <a:gdLst/>
            <a:ahLst/>
            <a:cxnLst/>
            <a:rect l="l" t="t" r="r" b="b"/>
            <a:pathLst>
              <a:path w="3291840" h="1152525">
                <a:moveTo>
                  <a:pt x="3099816" y="0"/>
                </a:moveTo>
                <a:lnTo>
                  <a:pt x="192024" y="0"/>
                </a:lnTo>
                <a:lnTo>
                  <a:pt x="147996" y="5071"/>
                </a:lnTo>
                <a:lnTo>
                  <a:pt x="107579" y="19518"/>
                </a:lnTo>
                <a:lnTo>
                  <a:pt x="71925" y="42187"/>
                </a:lnTo>
                <a:lnTo>
                  <a:pt x="42187" y="71925"/>
                </a:lnTo>
                <a:lnTo>
                  <a:pt x="19518" y="107579"/>
                </a:lnTo>
                <a:lnTo>
                  <a:pt x="5071" y="147996"/>
                </a:lnTo>
                <a:lnTo>
                  <a:pt x="0" y="192024"/>
                </a:lnTo>
                <a:lnTo>
                  <a:pt x="0" y="960247"/>
                </a:lnTo>
                <a:lnTo>
                  <a:pt x="5071" y="1004274"/>
                </a:lnTo>
                <a:lnTo>
                  <a:pt x="19518" y="1044691"/>
                </a:lnTo>
                <a:lnTo>
                  <a:pt x="42187" y="1080345"/>
                </a:lnTo>
                <a:lnTo>
                  <a:pt x="71925" y="1110083"/>
                </a:lnTo>
                <a:lnTo>
                  <a:pt x="107579" y="1132752"/>
                </a:lnTo>
                <a:lnTo>
                  <a:pt x="147996" y="1147199"/>
                </a:lnTo>
                <a:lnTo>
                  <a:pt x="192024" y="1152271"/>
                </a:lnTo>
                <a:lnTo>
                  <a:pt x="3099816" y="1152271"/>
                </a:lnTo>
                <a:lnTo>
                  <a:pt x="3143843" y="1147199"/>
                </a:lnTo>
                <a:lnTo>
                  <a:pt x="3184260" y="1132752"/>
                </a:lnTo>
                <a:lnTo>
                  <a:pt x="3219914" y="1110083"/>
                </a:lnTo>
                <a:lnTo>
                  <a:pt x="3249652" y="1080345"/>
                </a:lnTo>
                <a:lnTo>
                  <a:pt x="3272321" y="1044691"/>
                </a:lnTo>
                <a:lnTo>
                  <a:pt x="3286768" y="1004274"/>
                </a:lnTo>
                <a:lnTo>
                  <a:pt x="3291840" y="960247"/>
                </a:lnTo>
                <a:lnTo>
                  <a:pt x="3291840" y="192024"/>
                </a:lnTo>
                <a:lnTo>
                  <a:pt x="3286768" y="147996"/>
                </a:lnTo>
                <a:lnTo>
                  <a:pt x="3272321" y="107579"/>
                </a:lnTo>
                <a:lnTo>
                  <a:pt x="3249652" y="71925"/>
                </a:lnTo>
                <a:lnTo>
                  <a:pt x="3219914" y="42187"/>
                </a:lnTo>
                <a:lnTo>
                  <a:pt x="3184260" y="19518"/>
                </a:lnTo>
                <a:lnTo>
                  <a:pt x="3143843" y="5071"/>
                </a:lnTo>
                <a:lnTo>
                  <a:pt x="3099816" y="0"/>
                </a:lnTo>
                <a:close/>
              </a:path>
            </a:pathLst>
          </a:custGeom>
          <a:solidFill>
            <a:srgbClr val="A01616"/>
          </a:solidFill>
        </p:spPr>
        <p:txBody>
          <a:bodyPr wrap="square" lIns="0" tIns="0" rIns="0" bIns="0" rtlCol="0"/>
          <a:lstStyle/>
          <a:p>
            <a:endParaRPr/>
          </a:p>
        </p:txBody>
      </p:sp>
      <p:sp>
        <p:nvSpPr>
          <p:cNvPr id="24" name="object 24"/>
          <p:cNvSpPr txBox="1"/>
          <p:nvPr/>
        </p:nvSpPr>
        <p:spPr>
          <a:xfrm>
            <a:off x="2072075" y="4829157"/>
            <a:ext cx="4999849" cy="857286"/>
          </a:xfrm>
          <a:prstGeom prst="rect">
            <a:avLst/>
          </a:prstGeom>
        </p:spPr>
        <p:txBody>
          <a:bodyPr vert="horz" wrap="square" lIns="0" tIns="53975" rIns="0" bIns="0" rtlCol="0">
            <a:spAutoFit/>
          </a:bodyPr>
          <a:lstStyle/>
          <a:p>
            <a:pPr marL="500380" marR="501650" indent="5080" algn="ctr">
              <a:lnSpc>
                <a:spcPts val="3200"/>
              </a:lnSpc>
              <a:spcBef>
                <a:spcPts val="425"/>
              </a:spcBef>
            </a:pPr>
            <a:r>
              <a:rPr lang="en-US" sz="2850" b="1" spc="-30" dirty="0">
                <a:solidFill>
                  <a:srgbClr val="FFFFFF"/>
                </a:solidFill>
                <a:latin typeface="Carlito"/>
                <a:cs typeface="Carlito"/>
              </a:rPr>
              <a:t>Mousa Al-Sahory </a:t>
            </a:r>
            <a:endParaRPr sz="2850" dirty="0">
              <a:latin typeface="Carlito"/>
              <a:cs typeface="Carlito"/>
            </a:endParaRPr>
          </a:p>
          <a:p>
            <a:pPr>
              <a:lnSpc>
                <a:spcPct val="100000"/>
              </a:lnSpc>
              <a:spcBef>
                <a:spcPts val="15"/>
              </a:spcBef>
            </a:pPr>
            <a:endParaRPr sz="2550" dirty="0">
              <a:latin typeface="Carlito"/>
              <a:cs typeface="Carlito"/>
            </a:endParaRPr>
          </a:p>
        </p:txBody>
      </p:sp>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38100">
              <a:lnSpc>
                <a:spcPts val="1255"/>
              </a:lnSpc>
            </a:pPr>
            <a:fld id="{81D60167-4931-47E6-BA6A-407CBD079E47}" type="slidenum">
              <a:rPr spc="-5" dirty="0"/>
              <a:t>1</a:t>
            </a:fld>
            <a:endParaRPr spc="-5" dirty="0"/>
          </a:p>
        </p:txBody>
      </p:sp>
    </p:spTree>
    <p:extLst>
      <p:ext uri="{BB962C8B-B14F-4D97-AF65-F5344CB8AC3E}">
        <p14:creationId xmlns:p14="http://schemas.microsoft.com/office/powerpoint/2010/main" val="210770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3">
            <a:extLst>
              <a:ext uri="{FF2B5EF4-FFF2-40B4-BE49-F238E27FC236}">
                <a16:creationId xmlns:a16="http://schemas.microsoft.com/office/drawing/2014/main" xmlns="" id="{DBAF63B4-9B43-4AD5-8442-83F925EFC12D}"/>
              </a:ext>
            </a:extLst>
          </p:cNvPr>
          <p:cNvSpPr>
            <a:spLocks noGrp="1" noChangeArrowheads="1"/>
          </p:cNvSpPr>
          <p:nvPr>
            <p:ph type="body" idx="1"/>
          </p:nvPr>
        </p:nvSpPr>
        <p:spPr>
          <a:xfrm>
            <a:off x="377190" y="1447800"/>
            <a:ext cx="8458200" cy="4649991"/>
          </a:xfrm>
        </p:spPr>
        <p:txBody>
          <a:bodyPr/>
          <a:lstStyle/>
          <a:p>
            <a:pPr marL="358140" marR="5080" indent="-346075" algn="l" rtl="0">
              <a:spcBef>
                <a:spcPts val="100"/>
              </a:spcBef>
              <a:buClr>
                <a:srgbClr val="0083B7"/>
              </a:buClr>
              <a:buFont typeface="Wingdings"/>
              <a:buChar char=""/>
              <a:tabLst>
                <a:tab pos="358140" algn="l"/>
                <a:tab pos="358775" algn="l"/>
              </a:tabLst>
            </a:pPr>
            <a:r>
              <a:rPr lang="en-US" altLang="ru-RU" kern="1200" dirty="0"/>
              <a:t>Connects computers within a limited physical area, such as an office, classroom, or building</a:t>
            </a:r>
          </a:p>
          <a:p>
            <a:pPr marL="358140" marR="5080" indent="-346075" algn="l" rtl="0" eaLnBrk="1" hangingPunct="1">
              <a:spcBef>
                <a:spcPts val="100"/>
              </a:spcBef>
              <a:buClr>
                <a:srgbClr val="0083B7"/>
              </a:buClr>
              <a:buFont typeface="Wingdings"/>
              <a:buChar char=""/>
              <a:tabLst>
                <a:tab pos="358140" algn="l"/>
                <a:tab pos="358775" algn="l"/>
              </a:tabLst>
            </a:pPr>
            <a:r>
              <a:rPr lang="en-US" altLang="en-US" kern="1200" dirty="0"/>
              <a:t>To provide access to hardware and software resources that will allow users to perform one or more of the following activities (continued):</a:t>
            </a:r>
          </a:p>
          <a:p>
            <a:pPr marL="358140" marR="5080" lvl="1" indent="-346075" algn="l" rtl="0">
              <a:spcBef>
                <a:spcPts val="100"/>
              </a:spcBef>
              <a:buClr>
                <a:srgbClr val="0083B7"/>
              </a:buClr>
              <a:buFont typeface="Wingdings"/>
              <a:buChar char=""/>
              <a:tabLst>
                <a:tab pos="358140" algn="l"/>
                <a:tab pos="358775" algn="l"/>
              </a:tabLst>
            </a:pPr>
            <a:r>
              <a:rPr lang="en-US" altLang="en-US" sz="2400" kern="1200" dirty="0">
                <a:solidFill>
                  <a:schemeClr val="tx1"/>
                </a:solidFill>
                <a:latin typeface="Carlito"/>
              </a:rPr>
              <a:t>Manufacturing support </a:t>
            </a:r>
          </a:p>
          <a:p>
            <a:pPr marL="1257300" lvl="2" indent="-342900" eaLnBrk="1" hangingPunct="1">
              <a:buFont typeface="Arial" panose="020B0604020202020204" pitchFamily="34" charset="0"/>
              <a:buChar char="•"/>
            </a:pPr>
            <a:r>
              <a:rPr lang="en-US" altLang="en-US" sz="2000" dirty="0"/>
              <a:t>LANs can support manufacturing and industrial environments</a:t>
            </a:r>
          </a:p>
          <a:p>
            <a:pPr marL="358140" marR="5080" lvl="1" indent="-346075" algn="l" rtl="0" eaLnBrk="1" hangingPunct="1">
              <a:spcBef>
                <a:spcPts val="100"/>
              </a:spcBef>
              <a:buClr>
                <a:srgbClr val="0083B7"/>
              </a:buClr>
              <a:buFont typeface="Wingdings"/>
              <a:buChar char=""/>
              <a:tabLst>
                <a:tab pos="358140" algn="l"/>
                <a:tab pos="358775" algn="l"/>
              </a:tabLst>
            </a:pPr>
            <a:r>
              <a:rPr lang="en-US" altLang="en-US" sz="2400" kern="1200" dirty="0">
                <a:solidFill>
                  <a:schemeClr val="tx1"/>
                </a:solidFill>
                <a:latin typeface="Carlito"/>
              </a:rPr>
              <a:t>Academic support</a:t>
            </a:r>
          </a:p>
          <a:p>
            <a:pPr marL="1257300" lvl="2" indent="-342900" eaLnBrk="1" hangingPunct="1">
              <a:buFont typeface="Arial" panose="020B0604020202020204" pitchFamily="34" charset="0"/>
              <a:buChar char="•"/>
            </a:pPr>
            <a:r>
              <a:rPr lang="en-US" altLang="en-US" sz="2000" dirty="0"/>
              <a:t>In classrooms, labs, and wireless</a:t>
            </a:r>
          </a:p>
          <a:p>
            <a:pPr marL="358140" marR="5080" lvl="1" indent="-346075" algn="l" rtl="0">
              <a:spcBef>
                <a:spcPts val="100"/>
              </a:spcBef>
              <a:buClr>
                <a:srgbClr val="0083B7"/>
              </a:buClr>
              <a:buFont typeface="Wingdings"/>
              <a:buChar char=""/>
              <a:tabLst>
                <a:tab pos="358140" algn="l"/>
                <a:tab pos="358775" algn="l"/>
              </a:tabLst>
            </a:pPr>
            <a:r>
              <a:rPr lang="en-US" altLang="en-US" sz="2400" kern="1200" dirty="0">
                <a:solidFill>
                  <a:schemeClr val="tx1"/>
                </a:solidFill>
                <a:latin typeface="Carlito"/>
              </a:rPr>
              <a:t>E-mail serving</a:t>
            </a:r>
          </a:p>
          <a:p>
            <a:pPr marL="800100" lvl="1" indent="-342900" eaLnBrk="1" hangingPunct="1">
              <a:buFont typeface="Arial" panose="020B0604020202020204" pitchFamily="34" charset="0"/>
              <a:buChar char="•"/>
            </a:pPr>
            <a:r>
              <a:rPr lang="en-US" altLang="en-US" sz="2200" dirty="0"/>
              <a:t>Interconnection between multiple systems</a:t>
            </a:r>
          </a:p>
          <a:p>
            <a:pPr lvl="1" eaLnBrk="1" hangingPunct="1"/>
            <a:endParaRPr lang="en-US" altLang="en-US" sz="2200" dirty="0"/>
          </a:p>
          <a:p>
            <a:pPr marL="358140" marR="5080" indent="-346075" algn="l" rtl="0">
              <a:spcBef>
                <a:spcPts val="100"/>
              </a:spcBef>
              <a:buClr>
                <a:srgbClr val="0083B7"/>
              </a:buClr>
              <a:buFont typeface="Wingdings"/>
              <a:buChar char=""/>
              <a:tabLst>
                <a:tab pos="358140" algn="l"/>
                <a:tab pos="358775" algn="l"/>
              </a:tabLst>
            </a:pPr>
            <a:endParaRPr lang="en-US" altLang="ru-RU" kern="1200" dirty="0"/>
          </a:p>
        </p:txBody>
      </p:sp>
      <p:sp>
        <p:nvSpPr>
          <p:cNvPr id="7" name="object 2">
            <a:extLst>
              <a:ext uri="{FF2B5EF4-FFF2-40B4-BE49-F238E27FC236}">
                <a16:creationId xmlns:a16="http://schemas.microsoft.com/office/drawing/2014/main" xmlns="" id="{18A1AAC5-C912-4C54-B991-AA891DC92A8D}"/>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8" name="object 3">
            <a:extLst>
              <a:ext uri="{FF2B5EF4-FFF2-40B4-BE49-F238E27FC236}">
                <a16:creationId xmlns:a16="http://schemas.microsoft.com/office/drawing/2014/main" xmlns="" id="{E1615C9A-E4CA-4E3A-8B77-271203FA944F}"/>
              </a:ext>
            </a:extLst>
          </p:cNvPr>
          <p:cNvSpPr txBox="1">
            <a:spLocks/>
          </p:cNvSpPr>
          <p:nvPr/>
        </p:nvSpPr>
        <p:spPr>
          <a:xfrm>
            <a:off x="690880" y="407035"/>
            <a:ext cx="8757920" cy="567463"/>
          </a:xfrm>
          <a:prstGeom prst="rect">
            <a:avLst/>
          </a:prstGeom>
        </p:spPr>
        <p:txBody>
          <a:bodyPr vert="horz" wrap="square" lIns="0" tIns="13335" rIns="0" bIns="0" rtlCol="0">
            <a:spAutoFit/>
          </a:bodyPr>
          <a:lstStyle>
            <a:lvl1pPr>
              <a:defRPr sz="3200" b="1" i="0">
                <a:solidFill>
                  <a:schemeClr val="bg1"/>
                </a:solidFill>
                <a:latin typeface="Carlito"/>
                <a:ea typeface="+mj-ea"/>
                <a:cs typeface="Carlito"/>
              </a:defRPr>
            </a:lvl1pPr>
          </a:lstStyle>
          <a:p>
            <a:pPr marL="12700">
              <a:spcBef>
                <a:spcPts val="105"/>
              </a:spcBef>
            </a:pPr>
            <a:r>
              <a:rPr lang="en-US" altLang="ru-RU" sz="3600" dirty="0"/>
              <a:t>Local Area Network (LAN)</a:t>
            </a:r>
            <a:endParaRPr lang="en-US" sz="3600" kern="0" spc="-5" dirty="0"/>
          </a:p>
        </p:txBody>
      </p:sp>
    </p:spTree>
    <p:extLst>
      <p:ext uri="{BB962C8B-B14F-4D97-AF65-F5344CB8AC3E}">
        <p14:creationId xmlns:p14="http://schemas.microsoft.com/office/powerpoint/2010/main" val="3527238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4" descr="6">
            <a:extLst>
              <a:ext uri="{FF2B5EF4-FFF2-40B4-BE49-F238E27FC236}">
                <a16:creationId xmlns:a16="http://schemas.microsoft.com/office/drawing/2014/main" xmlns="" id="{3F82E767-59A1-4D41-B26A-8337D0576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56093"/>
            <a:ext cx="8145780" cy="459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2">
            <a:extLst>
              <a:ext uri="{FF2B5EF4-FFF2-40B4-BE49-F238E27FC236}">
                <a16:creationId xmlns:a16="http://schemas.microsoft.com/office/drawing/2014/main" xmlns="" id="{18A1AAC5-C912-4C54-B991-AA891DC92A8D}"/>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8" name="object 3">
            <a:extLst>
              <a:ext uri="{FF2B5EF4-FFF2-40B4-BE49-F238E27FC236}">
                <a16:creationId xmlns:a16="http://schemas.microsoft.com/office/drawing/2014/main" xmlns="" id="{E1615C9A-E4CA-4E3A-8B77-271203FA944F}"/>
              </a:ext>
            </a:extLst>
          </p:cNvPr>
          <p:cNvSpPr txBox="1">
            <a:spLocks/>
          </p:cNvSpPr>
          <p:nvPr/>
        </p:nvSpPr>
        <p:spPr>
          <a:xfrm>
            <a:off x="690880" y="407035"/>
            <a:ext cx="8757920" cy="567463"/>
          </a:xfrm>
          <a:prstGeom prst="rect">
            <a:avLst/>
          </a:prstGeom>
        </p:spPr>
        <p:txBody>
          <a:bodyPr vert="horz" wrap="square" lIns="0" tIns="13335" rIns="0" bIns="0" rtlCol="0">
            <a:spAutoFit/>
          </a:bodyPr>
          <a:lstStyle>
            <a:lvl1pPr>
              <a:defRPr sz="3200" b="1" i="0">
                <a:solidFill>
                  <a:schemeClr val="bg1"/>
                </a:solidFill>
                <a:latin typeface="Carlito"/>
                <a:ea typeface="+mj-ea"/>
                <a:cs typeface="Carlito"/>
              </a:defRPr>
            </a:lvl1pPr>
          </a:lstStyle>
          <a:p>
            <a:pPr marL="12700">
              <a:spcBef>
                <a:spcPts val="105"/>
              </a:spcBef>
            </a:pPr>
            <a:r>
              <a:rPr lang="en-US" altLang="ru-RU" sz="3600" dirty="0"/>
              <a:t>Local Area Network (LAN)</a:t>
            </a:r>
            <a:endParaRPr lang="en-US" sz="3600" kern="0" spc="-5" dirty="0"/>
          </a:p>
        </p:txBody>
      </p:sp>
    </p:spTree>
    <p:extLst>
      <p:ext uri="{BB962C8B-B14F-4D97-AF65-F5344CB8AC3E}">
        <p14:creationId xmlns:p14="http://schemas.microsoft.com/office/powerpoint/2010/main" val="1376984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xmlns="" id="{18A1AAC5-C912-4C54-B991-AA891DC92A8D}"/>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8" name="object 3">
            <a:extLst>
              <a:ext uri="{FF2B5EF4-FFF2-40B4-BE49-F238E27FC236}">
                <a16:creationId xmlns:a16="http://schemas.microsoft.com/office/drawing/2014/main" xmlns="" id="{E1615C9A-E4CA-4E3A-8B77-271203FA944F}"/>
              </a:ext>
            </a:extLst>
          </p:cNvPr>
          <p:cNvSpPr txBox="1">
            <a:spLocks/>
          </p:cNvSpPr>
          <p:nvPr/>
        </p:nvSpPr>
        <p:spPr>
          <a:xfrm>
            <a:off x="690880" y="407035"/>
            <a:ext cx="8757920" cy="567463"/>
          </a:xfrm>
          <a:prstGeom prst="rect">
            <a:avLst/>
          </a:prstGeom>
        </p:spPr>
        <p:txBody>
          <a:bodyPr vert="horz" wrap="square" lIns="0" tIns="13335" rIns="0" bIns="0" rtlCol="0">
            <a:spAutoFit/>
          </a:bodyPr>
          <a:lstStyle>
            <a:lvl1pPr>
              <a:defRPr sz="3200" b="1" i="0">
                <a:solidFill>
                  <a:schemeClr val="bg1"/>
                </a:solidFill>
                <a:latin typeface="Carlito"/>
                <a:ea typeface="+mj-ea"/>
                <a:cs typeface="Carlito"/>
              </a:defRPr>
            </a:lvl1pPr>
          </a:lstStyle>
          <a:p>
            <a:pPr marL="12700">
              <a:spcBef>
                <a:spcPts val="105"/>
              </a:spcBef>
            </a:pPr>
            <a:r>
              <a:rPr lang="en-US" altLang="ru-RU" sz="3600" dirty="0"/>
              <a:t>Local Area Network (LAN)</a:t>
            </a:r>
            <a:endParaRPr lang="en-US" sz="3600" kern="0" spc="-5" dirty="0"/>
          </a:p>
        </p:txBody>
      </p:sp>
      <p:sp>
        <p:nvSpPr>
          <p:cNvPr id="11" name="TextBox 10">
            <a:extLst>
              <a:ext uri="{FF2B5EF4-FFF2-40B4-BE49-F238E27FC236}">
                <a16:creationId xmlns:a16="http://schemas.microsoft.com/office/drawing/2014/main" xmlns="" id="{12BD76F8-D162-44F9-AF5A-307BC9BB3482}"/>
              </a:ext>
            </a:extLst>
          </p:cNvPr>
          <p:cNvSpPr txBox="1"/>
          <p:nvPr/>
        </p:nvSpPr>
        <p:spPr>
          <a:xfrm>
            <a:off x="347056" y="1263481"/>
            <a:ext cx="9136380" cy="4758739"/>
          </a:xfrm>
          <a:prstGeom prst="rect">
            <a:avLst/>
          </a:prstGeom>
          <a:noFill/>
        </p:spPr>
        <p:txBody>
          <a:bodyPr wrap="square">
            <a:spAutoFit/>
          </a:bodyPr>
          <a:lstStyle/>
          <a:p>
            <a:pPr marL="358140" marR="5080" indent="-346075" eaLnBrk="1" hangingPunct="1">
              <a:spcBef>
                <a:spcPts val="100"/>
              </a:spcBef>
              <a:buClr>
                <a:srgbClr val="0083B7"/>
              </a:buClr>
              <a:buFont typeface="Wingdings"/>
              <a:buChar char=""/>
              <a:tabLst>
                <a:tab pos="358140" algn="l"/>
                <a:tab pos="358775" algn="l"/>
              </a:tabLst>
            </a:pPr>
            <a:r>
              <a:rPr lang="en-US" altLang="en-US" sz="2400" dirty="0">
                <a:latin typeface="Carlito"/>
              </a:rPr>
              <a:t>Advantages</a:t>
            </a:r>
          </a:p>
          <a:p>
            <a:pPr marL="800100" lvl="1" indent="-342900" eaLnBrk="1" hangingPunct="1">
              <a:buFont typeface="Arial" panose="020B0604020202020204" pitchFamily="34" charset="0"/>
              <a:buChar char="•"/>
            </a:pPr>
            <a:r>
              <a:rPr lang="en-US" altLang="en-US" sz="2400" dirty="0"/>
              <a:t>Ability to share hardware and software resources</a:t>
            </a:r>
          </a:p>
          <a:p>
            <a:pPr marL="800100" lvl="1" indent="-342900" eaLnBrk="1" hangingPunct="1">
              <a:buFont typeface="Arial" panose="020B0604020202020204" pitchFamily="34" charset="0"/>
              <a:buChar char="•"/>
            </a:pPr>
            <a:r>
              <a:rPr lang="en-US" altLang="en-US" sz="2400" dirty="0"/>
              <a:t>Component and system evolution are possible</a:t>
            </a:r>
          </a:p>
          <a:p>
            <a:pPr marL="800100" lvl="1" indent="-342900" eaLnBrk="1" hangingPunct="1">
              <a:buFont typeface="Arial" panose="020B0604020202020204" pitchFamily="34" charset="0"/>
              <a:buChar char="•"/>
            </a:pPr>
            <a:r>
              <a:rPr lang="en-US" altLang="en-US" sz="2400" dirty="0"/>
              <a:t>Support for heterogeneous forms of hardware and software</a:t>
            </a:r>
          </a:p>
          <a:p>
            <a:pPr marL="800100" lvl="1" indent="-342900" eaLnBrk="1" hangingPunct="1">
              <a:buFont typeface="Arial" panose="020B0604020202020204" pitchFamily="34" charset="0"/>
              <a:buChar char="•"/>
            </a:pPr>
            <a:r>
              <a:rPr lang="en-US" altLang="en-US" sz="2400" dirty="0"/>
              <a:t>Access to other LANs and WANs </a:t>
            </a:r>
          </a:p>
          <a:p>
            <a:pPr marL="800100" lvl="1" indent="-342900" eaLnBrk="1" hangingPunct="1">
              <a:buFont typeface="Arial" panose="020B0604020202020204" pitchFamily="34" charset="0"/>
              <a:buChar char="•"/>
            </a:pPr>
            <a:r>
              <a:rPr lang="en-US" altLang="en-US" sz="2400" dirty="0"/>
              <a:t>Secure transfers at high speeds with low error rates</a:t>
            </a:r>
          </a:p>
          <a:p>
            <a:pPr marL="800100" lvl="1" indent="-342900" eaLnBrk="1" hangingPunct="1">
              <a:buFont typeface="Arial" panose="020B0604020202020204" pitchFamily="34" charset="0"/>
              <a:buChar char="•"/>
            </a:pPr>
            <a:endParaRPr lang="en-US" altLang="en-US" sz="2400" dirty="0"/>
          </a:p>
          <a:p>
            <a:pPr marL="800100" lvl="1" indent="-342900" eaLnBrk="1" hangingPunct="1">
              <a:buFont typeface="Arial" panose="020B0604020202020204" pitchFamily="34" charset="0"/>
              <a:buChar char="•"/>
            </a:pPr>
            <a:endParaRPr lang="en-US" altLang="en-US" sz="2400" dirty="0"/>
          </a:p>
          <a:p>
            <a:pPr marL="358140" marR="5080" indent="-346075">
              <a:lnSpc>
                <a:spcPct val="90000"/>
              </a:lnSpc>
              <a:spcBef>
                <a:spcPts val="100"/>
              </a:spcBef>
              <a:buClr>
                <a:srgbClr val="0083B7"/>
              </a:buClr>
              <a:buFont typeface="Wingdings"/>
              <a:buChar char=""/>
              <a:tabLst>
                <a:tab pos="358140" algn="l"/>
                <a:tab pos="358775" algn="l"/>
              </a:tabLst>
            </a:pPr>
            <a:r>
              <a:rPr lang="en-US" altLang="en-US" sz="2400" dirty="0">
                <a:latin typeface="Carlito"/>
              </a:rPr>
              <a:t>Disadvantages </a:t>
            </a:r>
          </a:p>
          <a:p>
            <a:pPr marL="800100" lvl="1" indent="-342900">
              <a:lnSpc>
                <a:spcPct val="90000"/>
              </a:lnSpc>
              <a:buFont typeface="Arial" panose="020B0604020202020204" pitchFamily="34" charset="0"/>
              <a:buChar char="•"/>
            </a:pPr>
            <a:r>
              <a:rPr lang="en-US" altLang="en-US" sz="2400" dirty="0"/>
              <a:t>Equipment and support can be costly</a:t>
            </a:r>
          </a:p>
          <a:p>
            <a:pPr marL="800100" lvl="1" indent="-342900">
              <a:lnSpc>
                <a:spcPct val="90000"/>
              </a:lnSpc>
              <a:buFont typeface="Arial" panose="020B0604020202020204" pitchFamily="34" charset="0"/>
              <a:buChar char="•"/>
            </a:pPr>
            <a:r>
              <a:rPr lang="en-US" altLang="en-US" sz="2400" dirty="0"/>
              <a:t>Level of maintenance continues to grow</a:t>
            </a:r>
          </a:p>
          <a:p>
            <a:pPr marL="800100" lvl="1" indent="-342900">
              <a:lnSpc>
                <a:spcPct val="90000"/>
              </a:lnSpc>
              <a:buFont typeface="Arial" panose="020B0604020202020204" pitchFamily="34" charset="0"/>
              <a:buChar char="•"/>
            </a:pPr>
            <a:r>
              <a:rPr lang="en-US" altLang="en-US" sz="2400" dirty="0"/>
              <a:t>Some types of hardware may not interoperate</a:t>
            </a:r>
          </a:p>
          <a:p>
            <a:pPr marL="800100" lvl="1" indent="-342900" eaLnBrk="1" hangingPunct="1">
              <a:buFont typeface="Arial" panose="020B0604020202020204" pitchFamily="34" charset="0"/>
              <a:buChar char="•"/>
            </a:pPr>
            <a:endParaRPr lang="en-US" altLang="en-US" sz="2400" dirty="0"/>
          </a:p>
        </p:txBody>
      </p:sp>
    </p:spTree>
    <p:extLst>
      <p:ext uri="{BB962C8B-B14F-4D97-AF65-F5344CB8AC3E}">
        <p14:creationId xmlns:p14="http://schemas.microsoft.com/office/powerpoint/2010/main" val="3283076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3" name="object 3"/>
          <p:cNvSpPr txBox="1">
            <a:spLocks noGrp="1"/>
          </p:cNvSpPr>
          <p:nvPr>
            <p:ph type="title"/>
          </p:nvPr>
        </p:nvSpPr>
        <p:spPr>
          <a:xfrm>
            <a:off x="690880" y="407035"/>
            <a:ext cx="5257800" cy="575310"/>
          </a:xfrm>
          <a:prstGeom prst="rect">
            <a:avLst/>
          </a:prstGeom>
        </p:spPr>
        <p:txBody>
          <a:bodyPr vert="horz" wrap="square" lIns="0" tIns="13335" rIns="0" bIns="0" rtlCol="0">
            <a:spAutoFit/>
          </a:bodyPr>
          <a:lstStyle/>
          <a:p>
            <a:pPr marL="12700">
              <a:lnSpc>
                <a:spcPct val="100000"/>
              </a:lnSpc>
              <a:spcBef>
                <a:spcPts val="105"/>
              </a:spcBef>
            </a:pPr>
            <a:r>
              <a:rPr sz="3600" spc="-10" dirty="0"/>
              <a:t>Local </a:t>
            </a:r>
            <a:r>
              <a:rPr sz="3600" spc="-20" dirty="0"/>
              <a:t>Area </a:t>
            </a:r>
            <a:r>
              <a:rPr sz="3600" spc="10" dirty="0"/>
              <a:t>Network</a:t>
            </a:r>
            <a:r>
              <a:rPr sz="3600" spc="-215" dirty="0"/>
              <a:t> </a:t>
            </a:r>
            <a:r>
              <a:rPr sz="3600" spc="-5" dirty="0"/>
              <a:t>(LAN)</a:t>
            </a:r>
            <a:endParaRPr sz="3600" dirty="0"/>
          </a:p>
        </p:txBody>
      </p:sp>
      <p:sp>
        <p:nvSpPr>
          <p:cNvPr id="4" name="object 4"/>
          <p:cNvSpPr/>
          <p:nvPr/>
        </p:nvSpPr>
        <p:spPr>
          <a:xfrm>
            <a:off x="381000" y="1247616"/>
            <a:ext cx="8497951" cy="529428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8588756" y="6667024"/>
            <a:ext cx="290195" cy="173355"/>
          </a:xfrm>
          <a:prstGeom prst="rect">
            <a:avLst/>
          </a:prstGeom>
        </p:spPr>
        <p:txBody>
          <a:bodyPr vert="horz" wrap="square" lIns="0" tIns="0" rIns="0" bIns="0" rtlCol="0">
            <a:spAutoFit/>
          </a:bodyPr>
          <a:lstStyle/>
          <a:p>
            <a:pPr marL="38100">
              <a:lnSpc>
                <a:spcPts val="1255"/>
              </a:lnSpc>
            </a:pPr>
            <a:fld id="{81D60167-4931-47E6-BA6A-407CBD079E47}" type="slidenum">
              <a:rPr sz="1050" spc="-5" dirty="0">
                <a:solidFill>
                  <a:srgbClr val="D2D2D2"/>
                </a:solidFill>
                <a:latin typeface="Arial"/>
                <a:cs typeface="Arial"/>
              </a:rPr>
              <a:t>13</a:t>
            </a:fld>
            <a:endParaRPr sz="105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xmlns="" id="{F0E985E9-E0AE-4A7F-B4A8-46ADDCBCFEE7}"/>
              </a:ext>
            </a:extLst>
          </p:cNvPr>
          <p:cNvSpPr>
            <a:spLocks noChangeArrowheads="1"/>
          </p:cNvSpPr>
          <p:nvPr/>
        </p:nvSpPr>
        <p:spPr bwMode="auto">
          <a:xfrm>
            <a:off x="457200" y="1524000"/>
            <a:ext cx="830580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None/>
            </a:pPr>
            <a:endParaRPr lang="en-US" altLang="en-US" sz="4000" b="1">
              <a:solidFill>
                <a:srgbClr val="76027C"/>
              </a:solidFill>
            </a:endParaRPr>
          </a:p>
          <a:p>
            <a:pPr eaLnBrk="1" hangingPunct="1">
              <a:spcBef>
                <a:spcPct val="50000"/>
              </a:spcBef>
              <a:buFont typeface="Wingdings" panose="05000000000000000000" pitchFamily="2" charset="2"/>
              <a:buNone/>
            </a:pPr>
            <a:endParaRPr lang="en-US" altLang="en-US" sz="4000" b="1">
              <a:solidFill>
                <a:srgbClr val="76027C"/>
              </a:solidFill>
            </a:endParaRPr>
          </a:p>
          <a:p>
            <a:pPr eaLnBrk="1" hangingPunct="1">
              <a:spcBef>
                <a:spcPct val="50000"/>
              </a:spcBef>
              <a:buFont typeface="Wingdings" panose="05000000000000000000" pitchFamily="2" charset="2"/>
              <a:buNone/>
            </a:pPr>
            <a:endParaRPr lang="en-US" altLang="en-US" sz="4000" b="1">
              <a:solidFill>
                <a:srgbClr val="76027C"/>
              </a:solidFill>
            </a:endParaRPr>
          </a:p>
          <a:p>
            <a:pPr eaLnBrk="1" hangingPunct="1">
              <a:spcBef>
                <a:spcPct val="50000"/>
              </a:spcBef>
              <a:buFont typeface="Wingdings" panose="05000000000000000000" pitchFamily="2" charset="2"/>
              <a:buNone/>
            </a:pPr>
            <a:endParaRPr lang="en-US" altLang="en-US" sz="2200" b="1"/>
          </a:p>
        </p:txBody>
      </p:sp>
      <p:sp>
        <p:nvSpPr>
          <p:cNvPr id="37893" name="Rectangle 6">
            <a:extLst>
              <a:ext uri="{FF2B5EF4-FFF2-40B4-BE49-F238E27FC236}">
                <a16:creationId xmlns:a16="http://schemas.microsoft.com/office/drawing/2014/main" xmlns="" id="{9B6A1AE9-E13F-4BEA-9BFA-170217C49EE5}"/>
              </a:ext>
            </a:extLst>
          </p:cNvPr>
          <p:cNvSpPr>
            <a:spLocks noGrp="1" noChangeArrowheads="1"/>
          </p:cNvSpPr>
          <p:nvPr>
            <p:ph type="body" idx="1"/>
          </p:nvPr>
        </p:nvSpPr>
        <p:spPr>
          <a:xfrm>
            <a:off x="746760" y="1503218"/>
            <a:ext cx="7719060" cy="5604098"/>
          </a:xfrm>
        </p:spPr>
        <p:txBody>
          <a:bodyPr/>
          <a:lstStyle/>
          <a:p>
            <a:pPr marL="358140" marR="5080" indent="-346075" algn="just" rtl="0" eaLnBrk="1" hangingPunct="1">
              <a:spcBef>
                <a:spcPts val="100"/>
              </a:spcBef>
              <a:buClr>
                <a:srgbClr val="0083B7"/>
              </a:buClr>
              <a:buFont typeface="Wingdings"/>
              <a:buChar char=""/>
              <a:tabLst>
                <a:tab pos="358140" algn="l"/>
                <a:tab pos="358775" algn="l"/>
              </a:tabLst>
            </a:pPr>
            <a:r>
              <a:rPr lang="en-US" altLang="en-US" kern="1200" dirty="0"/>
              <a:t>Virtual LAN (VLAN) – logical subgroup within a LAN that is created via switches and software rather than by manually moving wiring from one network device to another.</a:t>
            </a:r>
          </a:p>
          <a:p>
            <a:pPr marL="12065" marR="5080" algn="l" rtl="0" eaLnBrk="1" hangingPunct="1">
              <a:spcBef>
                <a:spcPts val="100"/>
              </a:spcBef>
              <a:buClr>
                <a:srgbClr val="0083B7"/>
              </a:buClr>
              <a:tabLst>
                <a:tab pos="358140" algn="l"/>
                <a:tab pos="358775" algn="l"/>
              </a:tabLst>
            </a:pPr>
            <a:endParaRPr lang="en-US" altLang="en-US" kern="1200" dirty="0"/>
          </a:p>
          <a:p>
            <a:pPr marL="358140" marR="5080" indent="-346075" algn="just" rtl="0" eaLnBrk="1" hangingPunct="1">
              <a:spcBef>
                <a:spcPts val="100"/>
              </a:spcBef>
              <a:buClr>
                <a:srgbClr val="0083B7"/>
              </a:buClr>
              <a:buFont typeface="Wingdings"/>
              <a:buChar char=""/>
              <a:tabLst>
                <a:tab pos="358140" algn="l"/>
                <a:tab pos="358775" algn="l"/>
              </a:tabLst>
            </a:pPr>
            <a:r>
              <a:rPr lang="en-US" altLang="en-US" kern="1200" dirty="0"/>
              <a:t>Even though employees and their actual computer workstations may be scattered throughout the building, LAN switches and VLAN software can be used to create a “network within a network”</a:t>
            </a:r>
          </a:p>
          <a:p>
            <a:pPr marL="12065" marR="5080" algn="just" rtl="0" eaLnBrk="1" hangingPunct="1">
              <a:spcBef>
                <a:spcPts val="100"/>
              </a:spcBef>
              <a:buClr>
                <a:srgbClr val="0083B7"/>
              </a:buClr>
              <a:tabLst>
                <a:tab pos="358140" algn="l"/>
                <a:tab pos="358775" algn="l"/>
              </a:tabLst>
            </a:pPr>
            <a:r>
              <a:rPr lang="en-US" altLang="en-US" kern="1200" dirty="0"/>
              <a:t> </a:t>
            </a:r>
          </a:p>
          <a:p>
            <a:pPr marL="358140" marR="5080" indent="-346075" algn="just" rtl="0">
              <a:spcBef>
                <a:spcPts val="100"/>
              </a:spcBef>
              <a:buClr>
                <a:srgbClr val="0083B7"/>
              </a:buClr>
              <a:buFont typeface="Wingdings"/>
              <a:buChar char=""/>
              <a:tabLst>
                <a:tab pos="358140" algn="l"/>
                <a:tab pos="358775" algn="l"/>
              </a:tabLst>
            </a:pPr>
            <a:r>
              <a:rPr lang="en-US" sz="2400" spc="-5" dirty="0">
                <a:latin typeface="Carlito"/>
                <a:cs typeface="Carlito"/>
              </a:rPr>
              <a:t>VLAN:</a:t>
            </a:r>
            <a:r>
              <a:rPr lang="en-US" sz="2400" spc="-85" dirty="0">
                <a:latin typeface="Carlito"/>
                <a:cs typeface="Carlito"/>
              </a:rPr>
              <a:t> </a:t>
            </a:r>
            <a:r>
              <a:rPr lang="en-US" sz="2400" spc="10" dirty="0">
                <a:latin typeface="Carlito"/>
                <a:cs typeface="Carlito"/>
              </a:rPr>
              <a:t>Group</a:t>
            </a:r>
            <a:r>
              <a:rPr lang="en-US" sz="2400" spc="-170" dirty="0">
                <a:latin typeface="Carlito"/>
                <a:cs typeface="Carlito"/>
              </a:rPr>
              <a:t> </a:t>
            </a:r>
            <a:r>
              <a:rPr lang="en-US" sz="2400" dirty="0">
                <a:latin typeface="Carlito"/>
                <a:cs typeface="Carlito"/>
              </a:rPr>
              <a:t>of</a:t>
            </a:r>
            <a:r>
              <a:rPr lang="en-US" sz="2400" spc="-155" dirty="0">
                <a:latin typeface="Carlito"/>
                <a:cs typeface="Carlito"/>
              </a:rPr>
              <a:t> </a:t>
            </a:r>
            <a:r>
              <a:rPr lang="en-US" sz="2400" dirty="0">
                <a:latin typeface="Carlito"/>
                <a:cs typeface="Carlito"/>
              </a:rPr>
              <a:t>devices</a:t>
            </a:r>
            <a:r>
              <a:rPr lang="en-US" sz="2400" spc="-180" dirty="0">
                <a:latin typeface="Carlito"/>
                <a:cs typeface="Carlito"/>
              </a:rPr>
              <a:t> </a:t>
            </a:r>
            <a:r>
              <a:rPr lang="en-US" sz="2400" dirty="0">
                <a:latin typeface="Carlito"/>
                <a:cs typeface="Carlito"/>
              </a:rPr>
              <a:t>on</a:t>
            </a:r>
            <a:r>
              <a:rPr lang="en-US" sz="2400" spc="-90" dirty="0">
                <a:latin typeface="Carlito"/>
                <a:cs typeface="Carlito"/>
              </a:rPr>
              <a:t> </a:t>
            </a:r>
            <a:r>
              <a:rPr lang="en-US" sz="2400" spc="5" dirty="0">
                <a:latin typeface="Carlito"/>
                <a:cs typeface="Carlito"/>
              </a:rPr>
              <a:t>one</a:t>
            </a:r>
            <a:r>
              <a:rPr lang="en-US" sz="2400" spc="-105" dirty="0">
                <a:latin typeface="Carlito"/>
                <a:cs typeface="Carlito"/>
              </a:rPr>
              <a:t> </a:t>
            </a:r>
            <a:r>
              <a:rPr lang="en-US" sz="2400" dirty="0">
                <a:latin typeface="Carlito"/>
                <a:cs typeface="Carlito"/>
              </a:rPr>
              <a:t>or</a:t>
            </a:r>
            <a:r>
              <a:rPr lang="en-US" sz="2400" spc="-10" dirty="0">
                <a:latin typeface="Carlito"/>
                <a:cs typeface="Carlito"/>
              </a:rPr>
              <a:t> </a:t>
            </a:r>
            <a:r>
              <a:rPr lang="en-US" sz="2400" spc="-5" dirty="0">
                <a:latin typeface="Carlito"/>
                <a:cs typeface="Carlito"/>
              </a:rPr>
              <a:t>more</a:t>
            </a:r>
            <a:r>
              <a:rPr lang="en-US" sz="2400" spc="-105" dirty="0">
                <a:latin typeface="Carlito"/>
                <a:cs typeface="Carlito"/>
              </a:rPr>
              <a:t> </a:t>
            </a:r>
            <a:r>
              <a:rPr lang="en-US" sz="2400" spc="-5" dirty="0">
                <a:latin typeface="Carlito"/>
                <a:cs typeface="Carlito"/>
              </a:rPr>
              <a:t>LANs</a:t>
            </a:r>
            <a:r>
              <a:rPr lang="en-US" sz="2400" spc="-110" dirty="0">
                <a:latin typeface="Carlito"/>
                <a:cs typeface="Carlito"/>
              </a:rPr>
              <a:t> </a:t>
            </a:r>
            <a:r>
              <a:rPr lang="en-US" sz="2400" spc="-15" dirty="0">
                <a:latin typeface="Carlito"/>
                <a:cs typeface="Carlito"/>
              </a:rPr>
              <a:t>that</a:t>
            </a:r>
            <a:r>
              <a:rPr lang="en-US" sz="2400" spc="-60" dirty="0">
                <a:latin typeface="Carlito"/>
                <a:cs typeface="Carlito"/>
              </a:rPr>
              <a:t> </a:t>
            </a:r>
            <a:r>
              <a:rPr lang="en-US" sz="2400" spc="-10" dirty="0">
                <a:latin typeface="Carlito"/>
                <a:cs typeface="Carlito"/>
              </a:rPr>
              <a:t>are</a:t>
            </a:r>
            <a:r>
              <a:rPr lang="en-US" sz="2400" spc="-25" dirty="0">
                <a:latin typeface="Carlito"/>
                <a:cs typeface="Carlito"/>
              </a:rPr>
              <a:t> </a:t>
            </a:r>
            <a:r>
              <a:rPr lang="en-US" sz="2400" dirty="0">
                <a:latin typeface="Carlito"/>
                <a:cs typeface="Carlito"/>
              </a:rPr>
              <a:t>configured  </a:t>
            </a:r>
            <a:r>
              <a:rPr lang="en-US" sz="2400" spc="-10" dirty="0">
                <a:latin typeface="Carlito"/>
                <a:cs typeface="Carlito"/>
              </a:rPr>
              <a:t>so </a:t>
            </a:r>
            <a:r>
              <a:rPr lang="en-US" sz="2400" spc="-15" dirty="0">
                <a:latin typeface="Carlito"/>
                <a:cs typeface="Carlito"/>
              </a:rPr>
              <a:t>that </a:t>
            </a:r>
            <a:r>
              <a:rPr lang="en-US" sz="2400" spc="-10" dirty="0">
                <a:latin typeface="Carlito"/>
                <a:cs typeface="Carlito"/>
              </a:rPr>
              <a:t>they </a:t>
            </a:r>
            <a:r>
              <a:rPr lang="en-US" sz="2400" spc="-15" dirty="0">
                <a:latin typeface="Carlito"/>
                <a:cs typeface="Carlito"/>
              </a:rPr>
              <a:t>can communicate </a:t>
            </a:r>
            <a:r>
              <a:rPr lang="en-US" sz="2400" spc="-25" dirty="0">
                <a:latin typeface="Carlito"/>
                <a:cs typeface="Carlito"/>
              </a:rPr>
              <a:t>as </a:t>
            </a:r>
            <a:r>
              <a:rPr lang="en-US" sz="2400" spc="-20" dirty="0">
                <a:latin typeface="Carlito"/>
                <a:cs typeface="Carlito"/>
              </a:rPr>
              <a:t>if </a:t>
            </a:r>
            <a:r>
              <a:rPr lang="en-US" sz="2400" spc="-10" dirty="0">
                <a:latin typeface="Carlito"/>
                <a:cs typeface="Carlito"/>
              </a:rPr>
              <a:t>they </a:t>
            </a:r>
            <a:r>
              <a:rPr lang="en-US" sz="2400" dirty="0">
                <a:latin typeface="Carlito"/>
                <a:cs typeface="Carlito"/>
              </a:rPr>
              <a:t>were </a:t>
            </a:r>
            <a:r>
              <a:rPr lang="en-US" sz="2400" spc="-20" dirty="0">
                <a:latin typeface="Carlito"/>
                <a:cs typeface="Carlito"/>
              </a:rPr>
              <a:t>attached to </a:t>
            </a:r>
            <a:r>
              <a:rPr lang="en-US" sz="2400" spc="-10" dirty="0">
                <a:latin typeface="Carlito"/>
                <a:cs typeface="Carlito"/>
              </a:rPr>
              <a:t>the  </a:t>
            </a:r>
            <a:r>
              <a:rPr lang="en-US" sz="2400" spc="-25" dirty="0">
                <a:latin typeface="Carlito"/>
                <a:cs typeface="Carlito"/>
              </a:rPr>
              <a:t>same </a:t>
            </a:r>
            <a:r>
              <a:rPr lang="en-US" sz="2400" spc="-10" dirty="0">
                <a:latin typeface="Carlito"/>
                <a:cs typeface="Carlito"/>
              </a:rPr>
              <a:t>wire,</a:t>
            </a:r>
            <a:r>
              <a:rPr lang="en-US" sz="2400" spc="-100" dirty="0">
                <a:latin typeface="Carlito"/>
                <a:cs typeface="Carlito"/>
              </a:rPr>
              <a:t> </a:t>
            </a:r>
            <a:r>
              <a:rPr lang="en-US" sz="2400" dirty="0">
                <a:latin typeface="Carlito"/>
                <a:cs typeface="Carlito"/>
              </a:rPr>
              <a:t>when</a:t>
            </a:r>
            <a:r>
              <a:rPr lang="en-US" sz="2400" spc="-80" dirty="0">
                <a:latin typeface="Carlito"/>
                <a:cs typeface="Carlito"/>
              </a:rPr>
              <a:t> </a:t>
            </a:r>
            <a:r>
              <a:rPr lang="en-US" sz="2400" spc="-25" dirty="0">
                <a:latin typeface="Carlito"/>
                <a:cs typeface="Carlito"/>
              </a:rPr>
              <a:t>in</a:t>
            </a:r>
            <a:r>
              <a:rPr lang="en-US" sz="2400" spc="-5" dirty="0">
                <a:latin typeface="Carlito"/>
                <a:cs typeface="Carlito"/>
              </a:rPr>
              <a:t> fact</a:t>
            </a:r>
            <a:r>
              <a:rPr lang="en-US" sz="2400" spc="-135" dirty="0">
                <a:latin typeface="Carlito"/>
                <a:cs typeface="Carlito"/>
              </a:rPr>
              <a:t> </a:t>
            </a:r>
            <a:r>
              <a:rPr lang="en-US" sz="2400" spc="-10" dirty="0">
                <a:latin typeface="Carlito"/>
                <a:cs typeface="Carlito"/>
              </a:rPr>
              <a:t>they</a:t>
            </a:r>
            <a:r>
              <a:rPr lang="en-US" sz="2400" spc="-80" dirty="0">
                <a:latin typeface="Carlito"/>
                <a:cs typeface="Carlito"/>
              </a:rPr>
              <a:t> </a:t>
            </a:r>
            <a:r>
              <a:rPr lang="en-US" sz="2400" spc="-10" dirty="0">
                <a:latin typeface="Carlito"/>
                <a:cs typeface="Carlito"/>
              </a:rPr>
              <a:t>are</a:t>
            </a:r>
            <a:r>
              <a:rPr lang="en-US" sz="2400" spc="-20" dirty="0">
                <a:latin typeface="Carlito"/>
                <a:cs typeface="Carlito"/>
              </a:rPr>
              <a:t> </a:t>
            </a:r>
            <a:r>
              <a:rPr lang="en-US" sz="2400" spc="-15" dirty="0">
                <a:latin typeface="Carlito"/>
                <a:cs typeface="Carlito"/>
              </a:rPr>
              <a:t>located</a:t>
            </a:r>
            <a:r>
              <a:rPr lang="en-US" sz="2400" spc="-75" dirty="0">
                <a:latin typeface="Carlito"/>
                <a:cs typeface="Carlito"/>
              </a:rPr>
              <a:t> </a:t>
            </a:r>
            <a:r>
              <a:rPr lang="en-US" sz="2400" dirty="0">
                <a:latin typeface="Carlito"/>
                <a:cs typeface="Carlito"/>
              </a:rPr>
              <a:t>on</a:t>
            </a:r>
            <a:r>
              <a:rPr lang="en-US" sz="2400" spc="-90" dirty="0">
                <a:latin typeface="Carlito"/>
                <a:cs typeface="Carlito"/>
              </a:rPr>
              <a:t> </a:t>
            </a:r>
            <a:r>
              <a:rPr lang="en-US" sz="2400" spc="-5" dirty="0">
                <a:latin typeface="Carlito"/>
                <a:cs typeface="Carlito"/>
              </a:rPr>
              <a:t>a</a:t>
            </a:r>
            <a:r>
              <a:rPr lang="en-US" sz="2400" spc="20" dirty="0">
                <a:latin typeface="Carlito"/>
                <a:cs typeface="Carlito"/>
              </a:rPr>
              <a:t> </a:t>
            </a:r>
            <a:r>
              <a:rPr lang="en-US" sz="2400" dirty="0">
                <a:latin typeface="Carlito"/>
                <a:cs typeface="Carlito"/>
              </a:rPr>
              <a:t>number</a:t>
            </a:r>
            <a:r>
              <a:rPr lang="en-US" sz="2400" spc="-160" dirty="0">
                <a:latin typeface="Carlito"/>
                <a:cs typeface="Carlito"/>
              </a:rPr>
              <a:t> </a:t>
            </a:r>
            <a:r>
              <a:rPr lang="en-US" sz="2400" dirty="0">
                <a:latin typeface="Carlito"/>
                <a:cs typeface="Carlito"/>
              </a:rPr>
              <a:t>of</a:t>
            </a:r>
            <a:r>
              <a:rPr lang="en-US" sz="2400" spc="-155" dirty="0">
                <a:latin typeface="Carlito"/>
                <a:cs typeface="Carlito"/>
              </a:rPr>
              <a:t> </a:t>
            </a:r>
            <a:r>
              <a:rPr lang="en-US" sz="2400" spc="5" dirty="0">
                <a:latin typeface="Carlito"/>
                <a:cs typeface="Carlito"/>
              </a:rPr>
              <a:t>different  </a:t>
            </a:r>
            <a:r>
              <a:rPr lang="en-US" sz="2400" spc="-5" dirty="0">
                <a:latin typeface="Carlito"/>
                <a:cs typeface="Carlito"/>
              </a:rPr>
              <a:t>LAN</a:t>
            </a:r>
            <a:r>
              <a:rPr lang="en-US" sz="2400" spc="-40" dirty="0">
                <a:latin typeface="Carlito"/>
                <a:cs typeface="Carlito"/>
              </a:rPr>
              <a:t> </a:t>
            </a:r>
            <a:r>
              <a:rPr lang="en-US" sz="2400" spc="-10" dirty="0">
                <a:latin typeface="Carlito"/>
                <a:cs typeface="Carlito"/>
              </a:rPr>
              <a:t>segments.</a:t>
            </a:r>
          </a:p>
          <a:p>
            <a:pPr marL="358140" marR="5080" indent="-346075" algn="just" rtl="0" eaLnBrk="1" hangingPunct="1">
              <a:spcBef>
                <a:spcPts val="100"/>
              </a:spcBef>
              <a:buClr>
                <a:srgbClr val="0083B7"/>
              </a:buClr>
              <a:buFont typeface="Wingdings"/>
              <a:buChar char=""/>
              <a:tabLst>
                <a:tab pos="358140" algn="l"/>
                <a:tab pos="358775" algn="l"/>
              </a:tabLst>
            </a:pPr>
            <a:endParaRPr lang="en-US" altLang="en-US" kern="1200" dirty="0"/>
          </a:p>
          <a:p>
            <a:pPr eaLnBrk="1" hangingPunct="1"/>
            <a:endParaRPr lang="en-US" altLang="en-US" dirty="0"/>
          </a:p>
        </p:txBody>
      </p:sp>
      <p:sp>
        <p:nvSpPr>
          <p:cNvPr id="10" name="object 2">
            <a:extLst>
              <a:ext uri="{FF2B5EF4-FFF2-40B4-BE49-F238E27FC236}">
                <a16:creationId xmlns:a16="http://schemas.microsoft.com/office/drawing/2014/main" xmlns="" id="{CB39E87A-2CEF-4778-8580-12FAF70F3E38}"/>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11" name="object 3">
            <a:extLst>
              <a:ext uri="{FF2B5EF4-FFF2-40B4-BE49-F238E27FC236}">
                <a16:creationId xmlns:a16="http://schemas.microsoft.com/office/drawing/2014/main" xmlns="" id="{A03CD6E5-F95E-4B7D-A8AA-4AD3701F9EA6}"/>
              </a:ext>
            </a:extLst>
          </p:cNvPr>
          <p:cNvSpPr txBox="1">
            <a:spLocks/>
          </p:cNvSpPr>
          <p:nvPr/>
        </p:nvSpPr>
        <p:spPr>
          <a:xfrm>
            <a:off x="690880" y="407035"/>
            <a:ext cx="5257800" cy="567463"/>
          </a:xfrm>
          <a:prstGeom prst="rect">
            <a:avLst/>
          </a:prstGeom>
        </p:spPr>
        <p:txBody>
          <a:bodyPr vert="horz" wrap="square" lIns="0" tIns="13335" rIns="0" bIns="0" rtlCol="0">
            <a:spAutoFit/>
          </a:bodyPr>
          <a:lstStyle>
            <a:lvl1pPr>
              <a:defRPr sz="3200" b="1" i="0">
                <a:solidFill>
                  <a:schemeClr val="bg1"/>
                </a:solidFill>
                <a:latin typeface="Carlito"/>
                <a:ea typeface="+mj-ea"/>
                <a:cs typeface="Carlito"/>
              </a:defRPr>
            </a:lvl1pPr>
          </a:lstStyle>
          <a:p>
            <a:pPr marL="12700">
              <a:spcBef>
                <a:spcPts val="105"/>
              </a:spcBef>
            </a:pPr>
            <a:r>
              <a:rPr lang="en-US" altLang="en-US" sz="3600" dirty="0">
                <a:solidFill>
                  <a:schemeClr val="tx1"/>
                </a:solidFill>
              </a:rPr>
              <a:t> </a:t>
            </a:r>
            <a:r>
              <a:rPr lang="en-US" altLang="en-US" sz="3600" kern="0" spc="-5" dirty="0"/>
              <a:t>Virtual LANs</a:t>
            </a:r>
            <a:endParaRPr lang="en-US" sz="3600" kern="0" spc="-5" dirty="0"/>
          </a:p>
        </p:txBody>
      </p:sp>
    </p:spTree>
    <p:extLst>
      <p:ext uri="{BB962C8B-B14F-4D97-AF65-F5344CB8AC3E}">
        <p14:creationId xmlns:p14="http://schemas.microsoft.com/office/powerpoint/2010/main" val="634443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xmlns="" id="{617AD98B-798A-4A84-BA4F-BE90B98CC654}"/>
              </a:ext>
            </a:extLst>
          </p:cNvPr>
          <p:cNvSpPr>
            <a:spLocks noChangeArrowheads="1"/>
          </p:cNvSpPr>
          <p:nvPr/>
        </p:nvSpPr>
        <p:spPr bwMode="auto">
          <a:xfrm>
            <a:off x="457200" y="1524000"/>
            <a:ext cx="830580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None/>
            </a:pPr>
            <a:endParaRPr lang="en-US" altLang="en-US" sz="4000" b="1">
              <a:solidFill>
                <a:srgbClr val="76027C"/>
              </a:solidFill>
            </a:endParaRPr>
          </a:p>
          <a:p>
            <a:pPr eaLnBrk="1" hangingPunct="1">
              <a:spcBef>
                <a:spcPct val="50000"/>
              </a:spcBef>
              <a:buFont typeface="Wingdings" panose="05000000000000000000" pitchFamily="2" charset="2"/>
              <a:buNone/>
            </a:pPr>
            <a:endParaRPr lang="en-US" altLang="en-US" sz="4000" b="1">
              <a:solidFill>
                <a:srgbClr val="76027C"/>
              </a:solidFill>
            </a:endParaRPr>
          </a:p>
          <a:p>
            <a:pPr eaLnBrk="1" hangingPunct="1">
              <a:spcBef>
                <a:spcPct val="50000"/>
              </a:spcBef>
              <a:buFont typeface="Wingdings" panose="05000000000000000000" pitchFamily="2" charset="2"/>
              <a:buNone/>
            </a:pPr>
            <a:endParaRPr lang="en-US" altLang="en-US" sz="4000" b="1">
              <a:solidFill>
                <a:srgbClr val="76027C"/>
              </a:solidFill>
            </a:endParaRPr>
          </a:p>
          <a:p>
            <a:pPr eaLnBrk="1" hangingPunct="1">
              <a:spcBef>
                <a:spcPct val="50000"/>
              </a:spcBef>
              <a:buFont typeface="Wingdings" panose="05000000000000000000" pitchFamily="2" charset="2"/>
              <a:buNone/>
            </a:pPr>
            <a:endParaRPr lang="en-US" altLang="en-US" sz="2200" b="1"/>
          </a:p>
        </p:txBody>
      </p:sp>
      <p:sp>
        <p:nvSpPr>
          <p:cNvPr id="38917" name="Rectangle 6">
            <a:extLst>
              <a:ext uri="{FF2B5EF4-FFF2-40B4-BE49-F238E27FC236}">
                <a16:creationId xmlns:a16="http://schemas.microsoft.com/office/drawing/2014/main" xmlns="" id="{836DE947-73CE-4243-91E1-3A87ED51B226}"/>
              </a:ext>
            </a:extLst>
          </p:cNvPr>
          <p:cNvSpPr>
            <a:spLocks noGrp="1" noChangeArrowheads="1"/>
          </p:cNvSpPr>
          <p:nvPr>
            <p:ph type="body" idx="1"/>
          </p:nvPr>
        </p:nvSpPr>
        <p:spPr>
          <a:xfrm>
            <a:off x="688166" y="1378862"/>
            <a:ext cx="7998634" cy="5372048"/>
          </a:xfrm>
        </p:spPr>
        <p:txBody>
          <a:bodyPr/>
          <a:lstStyle/>
          <a:p>
            <a:pPr marL="358140" marR="5080" indent="-346075" algn="just" rtl="0">
              <a:spcBef>
                <a:spcPts val="100"/>
              </a:spcBef>
              <a:buClr>
                <a:srgbClr val="0083B7"/>
              </a:buClr>
              <a:buFont typeface="Wingdings"/>
              <a:buChar char=""/>
              <a:tabLst>
                <a:tab pos="358140" algn="l"/>
                <a:tab pos="358775" algn="l"/>
              </a:tabLst>
            </a:pPr>
            <a:r>
              <a:rPr lang="en-US" altLang="en-US" kern="1200" dirty="0"/>
              <a:t>A relatively new standard, IEEE 802.1Q, was designed to allow multiple devices to intercommunicate and work together to create a virtual LAN.</a:t>
            </a:r>
          </a:p>
          <a:p>
            <a:pPr marL="358140" marR="5080" indent="-346075" algn="just" rtl="0">
              <a:spcBef>
                <a:spcPts val="100"/>
              </a:spcBef>
              <a:buClr>
                <a:srgbClr val="0083B7"/>
              </a:buClr>
              <a:buFont typeface="Wingdings"/>
              <a:buChar char=""/>
              <a:tabLst>
                <a:tab pos="358140" algn="l"/>
                <a:tab pos="358775" algn="l"/>
              </a:tabLst>
            </a:pPr>
            <a:endParaRPr lang="en-US" altLang="en-US" kern="1200" dirty="0"/>
          </a:p>
          <a:p>
            <a:pPr marL="358140" marR="5080" indent="-346075" algn="just" rtl="0">
              <a:spcBef>
                <a:spcPts val="100"/>
              </a:spcBef>
              <a:buClr>
                <a:srgbClr val="0083B7"/>
              </a:buClr>
              <a:buFont typeface="Wingdings"/>
              <a:buChar char=""/>
              <a:tabLst>
                <a:tab pos="358140" algn="l"/>
                <a:tab pos="358775" algn="l"/>
              </a:tabLst>
            </a:pPr>
            <a:r>
              <a:rPr lang="en-US" altLang="en-US" kern="1200" dirty="0"/>
              <a:t>Instead of sending technician to a wiring closet to move a workstation cable from one switch to another, an 802.1Q-compliant switch can be remotely configured by a network administrator .</a:t>
            </a:r>
          </a:p>
          <a:p>
            <a:pPr marL="246379" marR="22225" indent="-234315">
              <a:lnSpc>
                <a:spcPct val="83100"/>
              </a:lnSpc>
              <a:spcBef>
                <a:spcPts val="545"/>
              </a:spcBef>
              <a:buClr>
                <a:srgbClr val="0083B7"/>
              </a:buClr>
              <a:buFont typeface="Wingdings"/>
              <a:buChar char=""/>
              <a:tabLst>
                <a:tab pos="247015" algn="l"/>
              </a:tabLst>
            </a:pPr>
            <a:endParaRPr lang="en-US" sz="2400" dirty="0">
              <a:latin typeface="Carlito"/>
              <a:cs typeface="Carlito"/>
            </a:endParaRPr>
          </a:p>
          <a:p>
            <a:pPr marL="246379" indent="-234315">
              <a:lnSpc>
                <a:spcPct val="100000"/>
              </a:lnSpc>
              <a:spcBef>
                <a:spcPts val="910"/>
              </a:spcBef>
              <a:buClr>
                <a:srgbClr val="0083B7"/>
              </a:buClr>
              <a:buFont typeface="Wingdings"/>
              <a:buChar char=""/>
              <a:tabLst>
                <a:tab pos="247015" algn="l"/>
              </a:tabLst>
            </a:pPr>
            <a:r>
              <a:rPr lang="en-US" sz="2400" spc="-5" dirty="0">
                <a:latin typeface="Carlito"/>
                <a:cs typeface="Carlito"/>
              </a:rPr>
              <a:t>In</a:t>
            </a:r>
            <a:r>
              <a:rPr lang="en-US" sz="2400" spc="-95" dirty="0">
                <a:latin typeface="Carlito"/>
                <a:cs typeface="Carlito"/>
              </a:rPr>
              <a:t> </a:t>
            </a:r>
            <a:r>
              <a:rPr lang="en-US" sz="2400" spc="-20" dirty="0">
                <a:latin typeface="Carlito"/>
                <a:cs typeface="Carlito"/>
              </a:rPr>
              <a:t>simple </a:t>
            </a:r>
            <a:r>
              <a:rPr lang="en-US" sz="2400" spc="5" dirty="0">
                <a:latin typeface="Carlito"/>
                <a:cs typeface="Carlito"/>
              </a:rPr>
              <a:t>words</a:t>
            </a:r>
            <a:r>
              <a:rPr lang="en-US" sz="2400" spc="-185" dirty="0">
                <a:latin typeface="Carlito"/>
                <a:cs typeface="Carlito"/>
              </a:rPr>
              <a:t> </a:t>
            </a:r>
            <a:r>
              <a:rPr lang="en-US" sz="2400" spc="-5" dirty="0">
                <a:latin typeface="Carlito"/>
                <a:cs typeface="Carlito"/>
              </a:rPr>
              <a:t>VLAN</a:t>
            </a:r>
            <a:r>
              <a:rPr lang="en-US" sz="2400" spc="-30" dirty="0">
                <a:latin typeface="Carlito"/>
                <a:cs typeface="Carlito"/>
              </a:rPr>
              <a:t> </a:t>
            </a:r>
            <a:r>
              <a:rPr lang="en-US" sz="2400" spc="-20" dirty="0">
                <a:latin typeface="Carlito"/>
                <a:cs typeface="Carlito"/>
              </a:rPr>
              <a:t>is</a:t>
            </a:r>
            <a:r>
              <a:rPr lang="en-US" sz="2400" spc="-25" dirty="0">
                <a:latin typeface="Carlito"/>
                <a:cs typeface="Carlito"/>
              </a:rPr>
              <a:t> </a:t>
            </a:r>
            <a:r>
              <a:rPr lang="en-US" sz="2400" spc="-5" dirty="0">
                <a:latin typeface="Carlito"/>
                <a:cs typeface="Carlito"/>
              </a:rPr>
              <a:t>a</a:t>
            </a:r>
            <a:r>
              <a:rPr lang="en-US" sz="2400" spc="-60" dirty="0">
                <a:latin typeface="Carlito"/>
                <a:cs typeface="Carlito"/>
              </a:rPr>
              <a:t> </a:t>
            </a:r>
            <a:r>
              <a:rPr lang="en-US" sz="2400" spc="-20" dirty="0">
                <a:latin typeface="Carlito"/>
                <a:cs typeface="Carlito"/>
              </a:rPr>
              <a:t>logical</a:t>
            </a:r>
            <a:r>
              <a:rPr lang="en-US" sz="2400" spc="-65" dirty="0">
                <a:latin typeface="Carlito"/>
                <a:cs typeface="Carlito"/>
              </a:rPr>
              <a:t> </a:t>
            </a:r>
            <a:r>
              <a:rPr lang="en-US" sz="2400" spc="-20" dirty="0">
                <a:latin typeface="Carlito"/>
                <a:cs typeface="Carlito"/>
              </a:rPr>
              <a:t>partition</a:t>
            </a:r>
            <a:r>
              <a:rPr lang="en-US" sz="2400" spc="-85" dirty="0">
                <a:latin typeface="Carlito"/>
                <a:cs typeface="Carlito"/>
              </a:rPr>
              <a:t> </a:t>
            </a:r>
            <a:r>
              <a:rPr lang="en-US" sz="2400" dirty="0">
                <a:latin typeface="Carlito"/>
                <a:cs typeface="Carlito"/>
              </a:rPr>
              <a:t>of</a:t>
            </a:r>
            <a:r>
              <a:rPr lang="en-US" sz="2400" spc="5" dirty="0">
                <a:latin typeface="Carlito"/>
                <a:cs typeface="Carlito"/>
              </a:rPr>
              <a:t> </a:t>
            </a:r>
            <a:r>
              <a:rPr lang="en-US" sz="2400" spc="-5" dirty="0">
                <a:latin typeface="Carlito"/>
                <a:cs typeface="Carlito"/>
              </a:rPr>
              <a:t>a</a:t>
            </a:r>
            <a:r>
              <a:rPr lang="en-US" sz="2400" spc="-60" dirty="0">
                <a:latin typeface="Carlito"/>
                <a:cs typeface="Carlito"/>
              </a:rPr>
              <a:t> </a:t>
            </a:r>
            <a:r>
              <a:rPr lang="en-US" sz="2400" spc="-5" dirty="0">
                <a:latin typeface="Carlito"/>
                <a:cs typeface="Carlito"/>
              </a:rPr>
              <a:t>Layer</a:t>
            </a:r>
            <a:r>
              <a:rPr lang="en-US" sz="2400" spc="-90" dirty="0">
                <a:latin typeface="Carlito"/>
                <a:cs typeface="Carlito"/>
              </a:rPr>
              <a:t> </a:t>
            </a:r>
            <a:r>
              <a:rPr lang="en-US" sz="2400" spc="-5" dirty="0">
                <a:latin typeface="Carlito"/>
                <a:cs typeface="Carlito"/>
              </a:rPr>
              <a:t>2</a:t>
            </a:r>
            <a:r>
              <a:rPr lang="en-US" sz="2400" spc="-40" dirty="0">
                <a:latin typeface="Carlito"/>
                <a:cs typeface="Carlito"/>
              </a:rPr>
              <a:t> </a:t>
            </a:r>
            <a:r>
              <a:rPr lang="en-US" sz="2400" dirty="0">
                <a:latin typeface="Carlito"/>
                <a:cs typeface="Carlito"/>
              </a:rPr>
              <a:t>network.</a:t>
            </a:r>
          </a:p>
          <a:p>
            <a:pPr marL="246379" indent="-234315">
              <a:lnSpc>
                <a:spcPts val="2515"/>
              </a:lnSpc>
              <a:spcBef>
                <a:spcPts val="825"/>
              </a:spcBef>
              <a:buClr>
                <a:srgbClr val="0083B7"/>
              </a:buClr>
              <a:buFont typeface="Wingdings"/>
              <a:buChar char=""/>
              <a:tabLst>
                <a:tab pos="247015" algn="l"/>
              </a:tabLst>
            </a:pPr>
            <a:endParaRPr lang="en-US" sz="2400" spc="-5" dirty="0">
              <a:latin typeface="Carlito"/>
              <a:cs typeface="Carlito"/>
            </a:endParaRPr>
          </a:p>
          <a:p>
            <a:pPr marL="246379" indent="-234315">
              <a:lnSpc>
                <a:spcPts val="2515"/>
              </a:lnSpc>
              <a:spcBef>
                <a:spcPts val="825"/>
              </a:spcBef>
              <a:buClr>
                <a:srgbClr val="0083B7"/>
              </a:buClr>
              <a:buFont typeface="Wingdings"/>
              <a:buChar char=""/>
              <a:tabLst>
                <a:tab pos="247015" algn="l"/>
              </a:tabLst>
            </a:pPr>
            <a:r>
              <a:rPr lang="en-US" sz="2400" spc="-5" dirty="0">
                <a:latin typeface="Carlito"/>
                <a:cs typeface="Carlito"/>
              </a:rPr>
              <a:t>Each</a:t>
            </a:r>
            <a:r>
              <a:rPr lang="en-US" sz="2400" spc="-95" dirty="0">
                <a:latin typeface="Carlito"/>
                <a:cs typeface="Carlito"/>
              </a:rPr>
              <a:t> </a:t>
            </a:r>
            <a:r>
              <a:rPr lang="en-US" sz="2400" spc="-5" dirty="0">
                <a:latin typeface="Carlito"/>
                <a:cs typeface="Carlito"/>
              </a:rPr>
              <a:t>VLAN</a:t>
            </a:r>
            <a:r>
              <a:rPr lang="en-US" sz="2400" spc="-114" dirty="0">
                <a:latin typeface="Carlito"/>
                <a:cs typeface="Carlito"/>
              </a:rPr>
              <a:t> </a:t>
            </a:r>
            <a:r>
              <a:rPr lang="en-US" sz="2400" spc="-20" dirty="0">
                <a:latin typeface="Carlito"/>
                <a:cs typeface="Carlito"/>
              </a:rPr>
              <a:t>is</a:t>
            </a:r>
            <a:r>
              <a:rPr lang="en-US" sz="2400" spc="-25" dirty="0">
                <a:latin typeface="Carlito"/>
                <a:cs typeface="Carlito"/>
              </a:rPr>
              <a:t> </a:t>
            </a:r>
            <a:r>
              <a:rPr lang="en-US" sz="2400" spc="-5" dirty="0">
                <a:latin typeface="Carlito"/>
                <a:cs typeface="Carlito"/>
              </a:rPr>
              <a:t>a</a:t>
            </a:r>
            <a:r>
              <a:rPr lang="en-US" sz="2400" spc="15" dirty="0">
                <a:latin typeface="Carlito"/>
                <a:cs typeface="Carlito"/>
              </a:rPr>
              <a:t> </a:t>
            </a:r>
            <a:r>
              <a:rPr lang="en-US" sz="2400" spc="-5" dirty="0">
                <a:latin typeface="Carlito"/>
                <a:cs typeface="Carlito"/>
              </a:rPr>
              <a:t>broadcast</a:t>
            </a:r>
            <a:r>
              <a:rPr lang="en-US" sz="2400" spc="-215" dirty="0">
                <a:latin typeface="Carlito"/>
                <a:cs typeface="Carlito"/>
              </a:rPr>
              <a:t> </a:t>
            </a:r>
            <a:r>
              <a:rPr lang="en-US" sz="2400" spc="-10" dirty="0">
                <a:latin typeface="Carlito"/>
              </a:rPr>
              <a:t>domain, usually with its own IP network.</a:t>
            </a:r>
            <a:endParaRPr lang="en-US" altLang="en-US" kern="1200" dirty="0"/>
          </a:p>
          <a:p>
            <a:pPr eaLnBrk="1" hangingPunct="1"/>
            <a:endParaRPr lang="en-US" altLang="en-US" dirty="0"/>
          </a:p>
        </p:txBody>
      </p:sp>
      <p:sp>
        <p:nvSpPr>
          <p:cNvPr id="3" name="Title 2">
            <a:extLst>
              <a:ext uri="{FF2B5EF4-FFF2-40B4-BE49-F238E27FC236}">
                <a16:creationId xmlns:a16="http://schemas.microsoft.com/office/drawing/2014/main" xmlns="" id="{9F4C38A4-0338-4A50-BD32-B276CB542516}"/>
              </a:ext>
            </a:extLst>
          </p:cNvPr>
          <p:cNvSpPr>
            <a:spLocks noGrp="1"/>
          </p:cNvSpPr>
          <p:nvPr>
            <p:ph type="title"/>
          </p:nvPr>
        </p:nvSpPr>
        <p:spPr/>
        <p:txBody>
          <a:bodyPr/>
          <a:lstStyle/>
          <a:p>
            <a:endParaRPr lang="en-US"/>
          </a:p>
        </p:txBody>
      </p:sp>
      <p:sp>
        <p:nvSpPr>
          <p:cNvPr id="9" name="object 2">
            <a:extLst>
              <a:ext uri="{FF2B5EF4-FFF2-40B4-BE49-F238E27FC236}">
                <a16:creationId xmlns:a16="http://schemas.microsoft.com/office/drawing/2014/main" xmlns="" id="{35DFB258-A4CF-4231-928F-A9C25CB5F1D0}"/>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10" name="object 3">
            <a:extLst>
              <a:ext uri="{FF2B5EF4-FFF2-40B4-BE49-F238E27FC236}">
                <a16:creationId xmlns:a16="http://schemas.microsoft.com/office/drawing/2014/main" xmlns="" id="{FB63A30A-57EC-482F-92F5-473362E68045}"/>
              </a:ext>
            </a:extLst>
          </p:cNvPr>
          <p:cNvSpPr txBox="1">
            <a:spLocks/>
          </p:cNvSpPr>
          <p:nvPr/>
        </p:nvSpPr>
        <p:spPr>
          <a:xfrm>
            <a:off x="690880" y="407035"/>
            <a:ext cx="5257800" cy="567463"/>
          </a:xfrm>
          <a:prstGeom prst="rect">
            <a:avLst/>
          </a:prstGeom>
        </p:spPr>
        <p:txBody>
          <a:bodyPr vert="horz" wrap="square" lIns="0" tIns="13335" rIns="0" bIns="0" rtlCol="0">
            <a:spAutoFit/>
          </a:bodyPr>
          <a:lstStyle>
            <a:lvl1pPr>
              <a:defRPr sz="3200" b="1" i="0">
                <a:solidFill>
                  <a:schemeClr val="bg1"/>
                </a:solidFill>
                <a:latin typeface="Carlito"/>
                <a:ea typeface="+mj-ea"/>
                <a:cs typeface="Carlito"/>
              </a:defRPr>
            </a:lvl1pPr>
          </a:lstStyle>
          <a:p>
            <a:pPr marL="12700">
              <a:spcBef>
                <a:spcPts val="105"/>
              </a:spcBef>
            </a:pPr>
            <a:r>
              <a:rPr lang="en-US" altLang="en-US" sz="3600" dirty="0">
                <a:solidFill>
                  <a:schemeClr val="tx1"/>
                </a:solidFill>
              </a:rPr>
              <a:t> </a:t>
            </a:r>
            <a:r>
              <a:rPr lang="en-US" altLang="en-US" sz="3600" kern="0" spc="-5" dirty="0"/>
              <a:t>Virtual LANs</a:t>
            </a:r>
            <a:endParaRPr lang="en-US" sz="3600" kern="0" spc="-5" dirty="0"/>
          </a:p>
        </p:txBody>
      </p:sp>
    </p:spTree>
    <p:extLst>
      <p:ext uri="{BB962C8B-B14F-4D97-AF65-F5344CB8AC3E}">
        <p14:creationId xmlns:p14="http://schemas.microsoft.com/office/powerpoint/2010/main" val="677920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0880" y="421386"/>
            <a:ext cx="2890520" cy="514350"/>
          </a:xfrm>
          <a:prstGeom prst="rect">
            <a:avLst/>
          </a:prstGeom>
        </p:spPr>
        <p:txBody>
          <a:bodyPr vert="horz" wrap="square" lIns="0" tIns="13335" rIns="0" bIns="0" rtlCol="0">
            <a:spAutoFit/>
          </a:bodyPr>
          <a:lstStyle/>
          <a:p>
            <a:pPr marL="12700">
              <a:lnSpc>
                <a:spcPct val="100000"/>
              </a:lnSpc>
              <a:spcBef>
                <a:spcPts val="105"/>
              </a:spcBef>
            </a:pPr>
            <a:r>
              <a:rPr sz="3200" dirty="0"/>
              <a:t>VLAN</a:t>
            </a:r>
            <a:r>
              <a:rPr sz="3200" spc="-65" dirty="0"/>
              <a:t> </a:t>
            </a:r>
            <a:r>
              <a:rPr sz="3200" spc="-5" dirty="0"/>
              <a:t>Definitions</a:t>
            </a:r>
            <a:endParaRPr sz="3200"/>
          </a:p>
        </p:txBody>
      </p:sp>
      <p:sp>
        <p:nvSpPr>
          <p:cNvPr id="3" name="object 3"/>
          <p:cNvSpPr txBox="1"/>
          <p:nvPr/>
        </p:nvSpPr>
        <p:spPr>
          <a:xfrm>
            <a:off x="725805" y="1510982"/>
            <a:ext cx="7741920" cy="3484879"/>
          </a:xfrm>
          <a:prstGeom prst="rect">
            <a:avLst/>
          </a:prstGeom>
        </p:spPr>
        <p:txBody>
          <a:bodyPr vert="horz" wrap="square" lIns="0" tIns="12700" rIns="0" bIns="0" rtlCol="0">
            <a:spAutoFit/>
          </a:bodyPr>
          <a:lstStyle/>
          <a:p>
            <a:pPr marL="246379" indent="-234315">
              <a:lnSpc>
                <a:spcPts val="2800"/>
              </a:lnSpc>
              <a:spcBef>
                <a:spcPts val="100"/>
              </a:spcBef>
              <a:buClr>
                <a:srgbClr val="0083B7"/>
              </a:buClr>
              <a:buFont typeface="Wingdings"/>
              <a:buChar char=""/>
              <a:tabLst>
                <a:tab pos="247015" algn="l"/>
              </a:tabLst>
            </a:pPr>
            <a:r>
              <a:rPr sz="2400" spc="-10" dirty="0">
                <a:latin typeface="Carlito"/>
                <a:cs typeface="Carlito"/>
              </a:rPr>
              <a:t>VLANs </a:t>
            </a:r>
            <a:r>
              <a:rPr sz="2400" spc="-25" dirty="0">
                <a:latin typeface="Carlito"/>
                <a:cs typeface="Carlito"/>
              </a:rPr>
              <a:t>are </a:t>
            </a:r>
            <a:r>
              <a:rPr sz="2400" dirty="0">
                <a:latin typeface="Carlito"/>
                <a:cs typeface="Carlito"/>
              </a:rPr>
              <a:t>mutually isolated </a:t>
            </a:r>
            <a:r>
              <a:rPr sz="2400" spc="-5" dirty="0">
                <a:latin typeface="Carlito"/>
                <a:cs typeface="Carlito"/>
              </a:rPr>
              <a:t>and </a:t>
            </a:r>
            <a:r>
              <a:rPr sz="2400" spc="5" dirty="0">
                <a:latin typeface="Carlito"/>
                <a:cs typeface="Carlito"/>
              </a:rPr>
              <a:t>packets </a:t>
            </a:r>
            <a:r>
              <a:rPr sz="2400" spc="-5" dirty="0">
                <a:latin typeface="Carlito"/>
                <a:cs typeface="Carlito"/>
              </a:rPr>
              <a:t>can </a:t>
            </a:r>
            <a:r>
              <a:rPr sz="2400" spc="5" dirty="0">
                <a:latin typeface="Carlito"/>
                <a:cs typeface="Carlito"/>
              </a:rPr>
              <a:t>only</a:t>
            </a:r>
            <a:r>
              <a:rPr sz="2400" spc="-65" dirty="0">
                <a:latin typeface="Carlito"/>
                <a:cs typeface="Carlito"/>
              </a:rPr>
              <a:t> </a:t>
            </a:r>
            <a:r>
              <a:rPr sz="2400" dirty="0">
                <a:latin typeface="Carlito"/>
                <a:cs typeface="Carlito"/>
              </a:rPr>
              <a:t>pass</a:t>
            </a:r>
            <a:r>
              <a:rPr lang="en-US" sz="2400" dirty="0">
                <a:latin typeface="Carlito"/>
                <a:cs typeface="Carlito"/>
              </a:rPr>
              <a:t> </a:t>
            </a:r>
            <a:r>
              <a:rPr sz="2400" dirty="0">
                <a:latin typeface="Carlito"/>
                <a:cs typeface="Carlito"/>
              </a:rPr>
              <a:t>between </a:t>
            </a:r>
            <a:r>
              <a:rPr sz="2400" spc="5" dirty="0">
                <a:latin typeface="Carlito"/>
                <a:cs typeface="Carlito"/>
              </a:rPr>
              <a:t>them </a:t>
            </a:r>
            <a:r>
              <a:rPr sz="2400" spc="10" dirty="0">
                <a:latin typeface="Carlito"/>
                <a:cs typeface="Carlito"/>
              </a:rPr>
              <a:t>via </a:t>
            </a:r>
            <a:r>
              <a:rPr sz="2400" dirty="0">
                <a:latin typeface="Carlito"/>
                <a:cs typeface="Carlito"/>
              </a:rPr>
              <a:t>a </a:t>
            </a:r>
            <a:r>
              <a:rPr sz="2400" spc="-5" dirty="0">
                <a:latin typeface="Carlito"/>
                <a:cs typeface="Carlito"/>
              </a:rPr>
              <a:t>router </a:t>
            </a:r>
            <a:endParaRPr lang="en-US" sz="2400" dirty="0">
              <a:latin typeface="Carlito"/>
              <a:cs typeface="Carlito"/>
            </a:endParaRPr>
          </a:p>
          <a:p>
            <a:pPr marL="246379" indent="-234315">
              <a:lnSpc>
                <a:spcPts val="2800"/>
              </a:lnSpc>
              <a:spcBef>
                <a:spcPts val="1370"/>
              </a:spcBef>
              <a:buClr>
                <a:srgbClr val="0083B7"/>
              </a:buClr>
              <a:buFont typeface="Wingdings"/>
              <a:buChar char=""/>
              <a:tabLst>
                <a:tab pos="247015" algn="l"/>
              </a:tabLst>
            </a:pPr>
            <a:r>
              <a:rPr lang="en-US" sz="2400" spc="15" dirty="0">
                <a:latin typeface="Carlito"/>
                <a:cs typeface="Carlito"/>
              </a:rPr>
              <a:t>The </a:t>
            </a:r>
            <a:r>
              <a:rPr lang="en-US" sz="2400" spc="10" dirty="0">
                <a:latin typeface="Carlito"/>
                <a:cs typeface="Carlito"/>
              </a:rPr>
              <a:t>hosts </a:t>
            </a:r>
            <a:r>
              <a:rPr lang="en-US" sz="2400" spc="-5" dirty="0">
                <a:latin typeface="Carlito"/>
                <a:cs typeface="Carlito"/>
              </a:rPr>
              <a:t>grouped within </a:t>
            </a:r>
            <a:r>
              <a:rPr lang="en-US" sz="2400" dirty="0">
                <a:latin typeface="Carlito"/>
                <a:cs typeface="Carlito"/>
              </a:rPr>
              <a:t>a VLAN </a:t>
            </a:r>
            <a:r>
              <a:rPr lang="en-US" sz="2400" spc="-25" dirty="0">
                <a:latin typeface="Carlito"/>
                <a:cs typeface="Carlito"/>
              </a:rPr>
              <a:t>are </a:t>
            </a:r>
            <a:r>
              <a:rPr lang="en-US" sz="2400" spc="-15" dirty="0">
                <a:latin typeface="Carlito"/>
                <a:cs typeface="Carlito"/>
              </a:rPr>
              <a:t>unaware </a:t>
            </a:r>
            <a:r>
              <a:rPr lang="en-US" sz="2400" spc="5" dirty="0">
                <a:latin typeface="Carlito"/>
                <a:cs typeface="Carlito"/>
              </a:rPr>
              <a:t>of the</a:t>
            </a:r>
            <a:r>
              <a:rPr lang="en-US" sz="2400" spc="15" dirty="0">
                <a:latin typeface="Carlito"/>
                <a:cs typeface="Carlito"/>
              </a:rPr>
              <a:t> </a:t>
            </a:r>
            <a:r>
              <a:rPr lang="en-US" sz="2400" spc="-15" dirty="0">
                <a:latin typeface="Carlito"/>
                <a:cs typeface="Carlito"/>
              </a:rPr>
              <a:t>VLAN’s</a:t>
            </a:r>
            <a:endParaRPr lang="en-US" sz="2400" dirty="0">
              <a:latin typeface="Carlito"/>
              <a:cs typeface="Carlito"/>
            </a:endParaRPr>
          </a:p>
          <a:p>
            <a:pPr marL="246379">
              <a:lnSpc>
                <a:spcPts val="2800"/>
              </a:lnSpc>
            </a:pPr>
            <a:r>
              <a:rPr sz="2400" spc="5" dirty="0">
                <a:latin typeface="Carlito"/>
                <a:cs typeface="Carlito"/>
              </a:rPr>
              <a:t>existence.</a:t>
            </a:r>
            <a:endParaRPr sz="2400" dirty="0">
              <a:latin typeface="Carlito"/>
              <a:cs typeface="Carlito"/>
            </a:endParaRPr>
          </a:p>
          <a:p>
            <a:pPr marL="246379" indent="-234315">
              <a:lnSpc>
                <a:spcPct val="100000"/>
              </a:lnSpc>
              <a:spcBef>
                <a:spcPts val="1285"/>
              </a:spcBef>
              <a:buClr>
                <a:srgbClr val="0083B7"/>
              </a:buClr>
              <a:buFont typeface="Wingdings"/>
              <a:buChar char=""/>
              <a:tabLst>
                <a:tab pos="247015" algn="l"/>
              </a:tabLst>
            </a:pPr>
            <a:r>
              <a:rPr sz="2400" dirty="0">
                <a:latin typeface="Carlito"/>
                <a:cs typeface="Carlito"/>
              </a:rPr>
              <a:t>A VLAN </a:t>
            </a:r>
            <a:r>
              <a:rPr sz="2400" spc="-5" dirty="0">
                <a:latin typeface="Carlito"/>
                <a:cs typeface="Carlito"/>
              </a:rPr>
              <a:t>can </a:t>
            </a:r>
            <a:r>
              <a:rPr sz="2400" spc="5" dirty="0">
                <a:latin typeface="Carlito"/>
                <a:cs typeface="Carlito"/>
              </a:rPr>
              <a:t>be </a:t>
            </a:r>
            <a:r>
              <a:rPr sz="2400" spc="-5" dirty="0">
                <a:latin typeface="Carlito"/>
                <a:cs typeface="Carlito"/>
              </a:rPr>
              <a:t>named </a:t>
            </a:r>
            <a:r>
              <a:rPr sz="2400" dirty="0">
                <a:latin typeface="Carlito"/>
                <a:cs typeface="Carlito"/>
              </a:rPr>
              <a:t>for easier</a:t>
            </a:r>
            <a:r>
              <a:rPr sz="2400" spc="-65" dirty="0">
                <a:latin typeface="Carlito"/>
                <a:cs typeface="Carlito"/>
              </a:rPr>
              <a:t> </a:t>
            </a:r>
            <a:r>
              <a:rPr sz="2400" dirty="0">
                <a:latin typeface="Carlito"/>
                <a:cs typeface="Carlito"/>
              </a:rPr>
              <a:t>identification</a:t>
            </a:r>
          </a:p>
          <a:p>
            <a:pPr marL="246379" indent="-234315">
              <a:lnSpc>
                <a:spcPct val="100000"/>
              </a:lnSpc>
              <a:spcBef>
                <a:spcPts val="1285"/>
              </a:spcBef>
              <a:buClr>
                <a:srgbClr val="0083B7"/>
              </a:buClr>
              <a:buFont typeface="Wingdings"/>
              <a:buChar char=""/>
              <a:tabLst>
                <a:tab pos="247015" algn="l"/>
              </a:tabLst>
            </a:pPr>
            <a:r>
              <a:rPr sz="2400" spc="-10" dirty="0">
                <a:latin typeface="Carlito"/>
                <a:cs typeface="Carlito"/>
              </a:rPr>
              <a:t>Different VLANs </a:t>
            </a:r>
            <a:r>
              <a:rPr sz="2400" spc="10" dirty="0">
                <a:latin typeface="Carlito"/>
                <a:cs typeface="Carlito"/>
              </a:rPr>
              <a:t>should</a:t>
            </a:r>
            <a:r>
              <a:rPr sz="2400" spc="15" dirty="0">
                <a:latin typeface="Carlito"/>
                <a:cs typeface="Carlito"/>
              </a:rPr>
              <a:t> </a:t>
            </a:r>
            <a:r>
              <a:rPr sz="2400" spc="5" dirty="0">
                <a:latin typeface="Carlito"/>
                <a:cs typeface="Carlito"/>
              </a:rPr>
              <a:t>have:</a:t>
            </a:r>
            <a:endParaRPr sz="2400" dirty="0">
              <a:latin typeface="Carlito"/>
              <a:cs typeface="Carlito"/>
            </a:endParaRPr>
          </a:p>
          <a:p>
            <a:pPr marL="815975" lvl="1" indent="-346075">
              <a:lnSpc>
                <a:spcPct val="100000"/>
              </a:lnSpc>
              <a:spcBef>
                <a:spcPts val="805"/>
              </a:spcBef>
              <a:buClr>
                <a:srgbClr val="0083B7"/>
              </a:buClr>
              <a:buFont typeface="Courier New"/>
              <a:buChar char="o"/>
              <a:tabLst>
                <a:tab pos="816610" algn="l"/>
              </a:tabLst>
            </a:pPr>
            <a:r>
              <a:rPr sz="2000" spc="-5" dirty="0">
                <a:latin typeface="Carlito"/>
                <a:cs typeface="Carlito"/>
              </a:rPr>
              <a:t>Different VLAN</a:t>
            </a:r>
            <a:r>
              <a:rPr sz="2000" spc="10" dirty="0">
                <a:latin typeface="Carlito"/>
                <a:cs typeface="Carlito"/>
              </a:rPr>
              <a:t> </a:t>
            </a:r>
            <a:r>
              <a:rPr sz="2000" spc="-15" dirty="0">
                <a:latin typeface="Carlito"/>
                <a:cs typeface="Carlito"/>
              </a:rPr>
              <a:t>IDs.</a:t>
            </a:r>
            <a:endParaRPr sz="2000" dirty="0">
              <a:latin typeface="Carlito"/>
              <a:cs typeface="Carlito"/>
            </a:endParaRPr>
          </a:p>
          <a:p>
            <a:pPr marL="815975" lvl="1" indent="-346075">
              <a:lnSpc>
                <a:spcPct val="100000"/>
              </a:lnSpc>
              <a:spcBef>
                <a:spcPts val="725"/>
              </a:spcBef>
              <a:buClr>
                <a:srgbClr val="0083B7"/>
              </a:buClr>
              <a:buFont typeface="Courier New"/>
              <a:buChar char="o"/>
              <a:tabLst>
                <a:tab pos="816610" algn="l"/>
              </a:tabLst>
            </a:pPr>
            <a:r>
              <a:rPr sz="2000" spc="-5" dirty="0">
                <a:latin typeface="Carlito"/>
                <a:cs typeface="Carlito"/>
              </a:rPr>
              <a:t>Different VLAN</a:t>
            </a:r>
            <a:r>
              <a:rPr sz="2000" dirty="0">
                <a:latin typeface="Carlito"/>
                <a:cs typeface="Carlito"/>
              </a:rPr>
              <a:t> </a:t>
            </a:r>
            <a:r>
              <a:rPr sz="2000" spc="-5" dirty="0">
                <a:latin typeface="Carlito"/>
                <a:cs typeface="Carlito"/>
              </a:rPr>
              <a:t>Names.</a:t>
            </a:r>
            <a:endParaRPr sz="2000" dirty="0">
              <a:latin typeface="Carlito"/>
              <a:cs typeface="Carlito"/>
            </a:endParaRPr>
          </a:p>
        </p:txBody>
      </p:sp>
      <p:sp>
        <p:nvSpPr>
          <p:cNvPr id="7" name="object 2">
            <a:extLst>
              <a:ext uri="{FF2B5EF4-FFF2-40B4-BE49-F238E27FC236}">
                <a16:creationId xmlns:a16="http://schemas.microsoft.com/office/drawing/2014/main" xmlns="" id="{DB513B8B-A23B-4AFB-8DCE-9D12B88E1CA4}"/>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8" name="object 2">
            <a:extLst>
              <a:ext uri="{FF2B5EF4-FFF2-40B4-BE49-F238E27FC236}">
                <a16:creationId xmlns:a16="http://schemas.microsoft.com/office/drawing/2014/main" xmlns="" id="{DB1563E3-7C49-4D28-8E50-2B60734C3D1F}"/>
              </a:ext>
            </a:extLst>
          </p:cNvPr>
          <p:cNvSpPr txBox="1">
            <a:spLocks/>
          </p:cNvSpPr>
          <p:nvPr/>
        </p:nvSpPr>
        <p:spPr>
          <a:xfrm>
            <a:off x="725805" y="479368"/>
            <a:ext cx="2890520" cy="514350"/>
          </a:xfrm>
          <a:prstGeom prst="rect">
            <a:avLst/>
          </a:prstGeom>
        </p:spPr>
        <p:txBody>
          <a:bodyPr vert="horz" wrap="square" lIns="0" tIns="13335" rIns="0" bIns="0" rtlCol="0">
            <a:spAutoFit/>
          </a:bodyPr>
          <a:lstStyle>
            <a:lvl1pPr>
              <a:defRPr sz="3200" b="1" i="0">
                <a:solidFill>
                  <a:schemeClr val="bg1"/>
                </a:solidFill>
                <a:latin typeface="Carlito"/>
                <a:ea typeface="+mj-ea"/>
                <a:cs typeface="Carlito"/>
              </a:defRPr>
            </a:lvl1pPr>
          </a:lstStyle>
          <a:p>
            <a:pPr marL="12700">
              <a:spcBef>
                <a:spcPts val="105"/>
              </a:spcBef>
            </a:pPr>
            <a:r>
              <a:rPr lang="en-US" kern="0"/>
              <a:t>VLAN</a:t>
            </a:r>
            <a:r>
              <a:rPr lang="en-US" kern="0" spc="-65"/>
              <a:t> </a:t>
            </a:r>
            <a:r>
              <a:rPr lang="en-US" kern="0" spc="-5"/>
              <a:t>Definitions</a:t>
            </a:r>
            <a:endParaRPr lang="en-US" kern="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xmlns="" id="{987F0B72-8D41-4D76-A9AC-60F3C9E1AD9B}"/>
              </a:ext>
            </a:extLst>
          </p:cNvPr>
          <p:cNvSpPr>
            <a:spLocks noChangeArrowheads="1"/>
          </p:cNvSpPr>
          <p:nvPr/>
        </p:nvSpPr>
        <p:spPr bwMode="auto">
          <a:xfrm>
            <a:off x="457200" y="1524000"/>
            <a:ext cx="830580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None/>
            </a:pPr>
            <a:endParaRPr lang="en-US" altLang="en-US" sz="4000" b="1">
              <a:solidFill>
                <a:srgbClr val="76027C"/>
              </a:solidFill>
            </a:endParaRPr>
          </a:p>
          <a:p>
            <a:pPr eaLnBrk="1" hangingPunct="1">
              <a:spcBef>
                <a:spcPct val="50000"/>
              </a:spcBef>
              <a:buFont typeface="Wingdings" panose="05000000000000000000" pitchFamily="2" charset="2"/>
              <a:buNone/>
            </a:pPr>
            <a:endParaRPr lang="en-US" altLang="en-US" sz="4000" b="1">
              <a:solidFill>
                <a:srgbClr val="76027C"/>
              </a:solidFill>
            </a:endParaRPr>
          </a:p>
          <a:p>
            <a:pPr eaLnBrk="1" hangingPunct="1">
              <a:spcBef>
                <a:spcPct val="50000"/>
              </a:spcBef>
              <a:buFont typeface="Wingdings" panose="05000000000000000000" pitchFamily="2" charset="2"/>
              <a:buNone/>
            </a:pPr>
            <a:endParaRPr lang="en-US" altLang="en-US" sz="4000" b="1">
              <a:solidFill>
                <a:srgbClr val="76027C"/>
              </a:solidFill>
            </a:endParaRPr>
          </a:p>
          <a:p>
            <a:pPr eaLnBrk="1" hangingPunct="1">
              <a:spcBef>
                <a:spcPct val="50000"/>
              </a:spcBef>
              <a:buFont typeface="Wingdings" panose="05000000000000000000" pitchFamily="2" charset="2"/>
              <a:buNone/>
            </a:pPr>
            <a:endParaRPr lang="en-US" altLang="en-US" sz="2200" b="1"/>
          </a:p>
        </p:txBody>
      </p:sp>
      <p:pic>
        <p:nvPicPr>
          <p:cNvPr id="39941" name="Content Placeholder 2">
            <a:extLst>
              <a:ext uri="{FF2B5EF4-FFF2-40B4-BE49-F238E27FC236}">
                <a16:creationId xmlns:a16="http://schemas.microsoft.com/office/drawing/2014/main" xmlns="" id="{A98F30F1-DA84-412B-80AA-9DCEECEB1FA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752599"/>
            <a:ext cx="8305800" cy="4698365"/>
          </a:xfrm>
        </p:spPr>
      </p:pic>
      <p:sp>
        <p:nvSpPr>
          <p:cNvPr id="10" name="object 2">
            <a:extLst>
              <a:ext uri="{FF2B5EF4-FFF2-40B4-BE49-F238E27FC236}">
                <a16:creationId xmlns:a16="http://schemas.microsoft.com/office/drawing/2014/main" xmlns="" id="{23EE0FCC-5E92-4F51-8882-8A96D3414D7A}"/>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6" name="object 2">
            <a:extLst>
              <a:ext uri="{FF2B5EF4-FFF2-40B4-BE49-F238E27FC236}">
                <a16:creationId xmlns:a16="http://schemas.microsoft.com/office/drawing/2014/main" xmlns="" id="{E679E394-37A2-45B1-804F-BE6D8E563F55}"/>
              </a:ext>
            </a:extLst>
          </p:cNvPr>
          <p:cNvSpPr txBox="1">
            <a:spLocks/>
          </p:cNvSpPr>
          <p:nvPr/>
        </p:nvSpPr>
        <p:spPr>
          <a:xfrm>
            <a:off x="725805" y="479368"/>
            <a:ext cx="2890520" cy="514350"/>
          </a:xfrm>
          <a:prstGeom prst="rect">
            <a:avLst/>
          </a:prstGeom>
        </p:spPr>
        <p:txBody>
          <a:bodyPr vert="horz" wrap="square" lIns="0" tIns="13335" rIns="0" bIns="0" rtlCol="0">
            <a:spAutoFit/>
          </a:bodyPr>
          <a:lstStyle>
            <a:lvl1pPr>
              <a:defRPr sz="3200" b="1" i="0">
                <a:solidFill>
                  <a:schemeClr val="bg1"/>
                </a:solidFill>
                <a:latin typeface="Carlito"/>
                <a:ea typeface="+mj-ea"/>
                <a:cs typeface="Carlito"/>
              </a:defRPr>
            </a:lvl1pPr>
          </a:lstStyle>
          <a:p>
            <a:pPr marL="12700">
              <a:spcBef>
                <a:spcPts val="105"/>
              </a:spcBef>
            </a:pPr>
            <a:r>
              <a:rPr lang="en-US" kern="0" dirty="0"/>
              <a:t>VLAN</a:t>
            </a:r>
            <a:r>
              <a:rPr lang="en-US" kern="0" spc="-65" dirty="0"/>
              <a:t> </a:t>
            </a:r>
            <a:r>
              <a:rPr lang="en-US" kern="0" spc="-5" dirty="0"/>
              <a:t>Definitions</a:t>
            </a:r>
            <a:endParaRPr lang="en-US" kern="0" dirty="0"/>
          </a:p>
        </p:txBody>
      </p:sp>
    </p:spTree>
    <p:extLst>
      <p:ext uri="{BB962C8B-B14F-4D97-AF65-F5344CB8AC3E}">
        <p14:creationId xmlns:p14="http://schemas.microsoft.com/office/powerpoint/2010/main" val="12725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0880" y="421386"/>
            <a:ext cx="2890520" cy="514350"/>
          </a:xfrm>
          <a:prstGeom prst="rect">
            <a:avLst/>
          </a:prstGeom>
        </p:spPr>
        <p:txBody>
          <a:bodyPr vert="horz" wrap="square" lIns="0" tIns="13335" rIns="0" bIns="0" rtlCol="0">
            <a:spAutoFit/>
          </a:bodyPr>
          <a:lstStyle/>
          <a:p>
            <a:pPr marL="12700">
              <a:lnSpc>
                <a:spcPct val="100000"/>
              </a:lnSpc>
              <a:spcBef>
                <a:spcPts val="105"/>
              </a:spcBef>
            </a:pPr>
            <a:r>
              <a:rPr sz="3200" dirty="0"/>
              <a:t>VLAN</a:t>
            </a:r>
            <a:r>
              <a:rPr sz="3200" spc="-65" dirty="0"/>
              <a:t> </a:t>
            </a:r>
            <a:r>
              <a:rPr sz="3200" spc="-5" dirty="0"/>
              <a:t>Definitions</a:t>
            </a:r>
            <a:endParaRPr sz="3200"/>
          </a:p>
        </p:txBody>
      </p:sp>
      <p:sp>
        <p:nvSpPr>
          <p:cNvPr id="3" name="object 3"/>
          <p:cNvSpPr/>
          <p:nvPr/>
        </p:nvSpPr>
        <p:spPr>
          <a:xfrm>
            <a:off x="1220491" y="1374158"/>
            <a:ext cx="6693330" cy="5182272"/>
          </a:xfrm>
          <a:prstGeom prst="rect">
            <a:avLst/>
          </a:prstGeom>
          <a:blipFill>
            <a:blip r:embed="rId2" cstate="print"/>
            <a:stretch>
              <a:fillRect/>
            </a:stretch>
          </a:blipFill>
        </p:spPr>
        <p:txBody>
          <a:bodyPr wrap="square" lIns="0" tIns="0" rIns="0" bIns="0" rtlCol="0"/>
          <a:lstStyle/>
          <a:p>
            <a:endParaRPr/>
          </a:p>
        </p:txBody>
      </p:sp>
      <p:sp>
        <p:nvSpPr>
          <p:cNvPr id="7" name="object 2">
            <a:extLst>
              <a:ext uri="{FF2B5EF4-FFF2-40B4-BE49-F238E27FC236}">
                <a16:creationId xmlns:a16="http://schemas.microsoft.com/office/drawing/2014/main" xmlns="" id="{B5970487-48AA-4D78-A421-8D9EB7C4515E}"/>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8" name="object 2">
            <a:extLst>
              <a:ext uri="{FF2B5EF4-FFF2-40B4-BE49-F238E27FC236}">
                <a16:creationId xmlns:a16="http://schemas.microsoft.com/office/drawing/2014/main" xmlns="" id="{BC6CED7A-9D36-4E4C-8682-A95EB32270E8}"/>
              </a:ext>
            </a:extLst>
          </p:cNvPr>
          <p:cNvSpPr txBox="1">
            <a:spLocks/>
          </p:cNvSpPr>
          <p:nvPr/>
        </p:nvSpPr>
        <p:spPr>
          <a:xfrm>
            <a:off x="725805" y="479368"/>
            <a:ext cx="2890520" cy="514350"/>
          </a:xfrm>
          <a:prstGeom prst="rect">
            <a:avLst/>
          </a:prstGeom>
        </p:spPr>
        <p:txBody>
          <a:bodyPr vert="horz" wrap="square" lIns="0" tIns="13335" rIns="0" bIns="0" rtlCol="0">
            <a:spAutoFit/>
          </a:bodyPr>
          <a:lstStyle>
            <a:lvl1pPr>
              <a:defRPr sz="3200" b="1" i="0">
                <a:solidFill>
                  <a:schemeClr val="bg1"/>
                </a:solidFill>
                <a:latin typeface="Carlito"/>
                <a:ea typeface="+mj-ea"/>
                <a:cs typeface="Carlito"/>
              </a:defRPr>
            </a:lvl1pPr>
          </a:lstStyle>
          <a:p>
            <a:pPr marL="12700">
              <a:spcBef>
                <a:spcPts val="105"/>
              </a:spcBef>
            </a:pPr>
            <a:r>
              <a:rPr lang="en-US" kern="0" dirty="0"/>
              <a:t>VLAN</a:t>
            </a:r>
            <a:r>
              <a:rPr lang="en-US" kern="0" spc="-65" dirty="0"/>
              <a:t> </a:t>
            </a:r>
            <a:r>
              <a:rPr lang="en-US" kern="0" spc="-5" dirty="0"/>
              <a:t>Definitions</a:t>
            </a:r>
            <a:endParaRPr lang="en-US" kern="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0880" y="421386"/>
            <a:ext cx="3033395" cy="514350"/>
          </a:xfrm>
          <a:prstGeom prst="rect">
            <a:avLst/>
          </a:prstGeom>
        </p:spPr>
        <p:txBody>
          <a:bodyPr vert="horz" wrap="square" lIns="0" tIns="13335" rIns="0" bIns="0" rtlCol="0">
            <a:spAutoFit/>
          </a:bodyPr>
          <a:lstStyle/>
          <a:p>
            <a:pPr marL="12700">
              <a:lnSpc>
                <a:spcPct val="100000"/>
              </a:lnSpc>
              <a:spcBef>
                <a:spcPts val="105"/>
              </a:spcBef>
            </a:pPr>
            <a:r>
              <a:rPr sz="3200" spc="-10" dirty="0"/>
              <a:t>Benefits </a:t>
            </a:r>
            <a:r>
              <a:rPr sz="3200" spc="15" dirty="0"/>
              <a:t>of</a:t>
            </a:r>
            <a:r>
              <a:rPr sz="3200" spc="-35" dirty="0"/>
              <a:t> </a:t>
            </a:r>
            <a:r>
              <a:rPr sz="3200" spc="-5" dirty="0"/>
              <a:t>VLANs</a:t>
            </a:r>
            <a:endParaRPr sz="3200"/>
          </a:p>
        </p:txBody>
      </p:sp>
      <p:sp>
        <p:nvSpPr>
          <p:cNvPr id="3" name="object 3"/>
          <p:cNvSpPr txBox="1"/>
          <p:nvPr/>
        </p:nvSpPr>
        <p:spPr>
          <a:xfrm>
            <a:off x="725805" y="1348654"/>
            <a:ext cx="5844540" cy="3239348"/>
          </a:xfrm>
          <a:prstGeom prst="rect">
            <a:avLst/>
          </a:prstGeom>
        </p:spPr>
        <p:txBody>
          <a:bodyPr vert="horz" wrap="square" lIns="0" tIns="175260" rIns="0" bIns="0" rtlCol="0">
            <a:spAutoFit/>
          </a:bodyPr>
          <a:lstStyle/>
          <a:p>
            <a:pPr marL="246379" indent="-234315">
              <a:lnSpc>
                <a:spcPct val="100000"/>
              </a:lnSpc>
              <a:spcBef>
                <a:spcPts val="1380"/>
              </a:spcBef>
              <a:buClr>
                <a:srgbClr val="0083B7"/>
              </a:buClr>
              <a:buFont typeface="Wingdings"/>
              <a:buChar char=""/>
              <a:tabLst>
                <a:tab pos="247015" algn="l"/>
              </a:tabLst>
            </a:pPr>
            <a:r>
              <a:rPr sz="2400" dirty="0">
                <a:latin typeface="Carlito"/>
                <a:cs typeface="Carlito"/>
              </a:rPr>
              <a:t>Security</a:t>
            </a:r>
          </a:p>
          <a:p>
            <a:pPr marL="246379" indent="-234315">
              <a:lnSpc>
                <a:spcPct val="100000"/>
              </a:lnSpc>
              <a:spcBef>
                <a:spcPts val="1285"/>
              </a:spcBef>
              <a:buClr>
                <a:srgbClr val="0083B7"/>
              </a:buClr>
              <a:buFont typeface="Wingdings"/>
              <a:buChar char=""/>
              <a:tabLst>
                <a:tab pos="247015" algn="l"/>
              </a:tabLst>
            </a:pPr>
            <a:r>
              <a:rPr sz="2400" spc="5" dirty="0">
                <a:latin typeface="Carlito"/>
                <a:cs typeface="Carlito"/>
              </a:rPr>
              <a:t>Cost</a:t>
            </a:r>
            <a:r>
              <a:rPr sz="2400" spc="-75" dirty="0">
                <a:latin typeface="Carlito"/>
                <a:cs typeface="Carlito"/>
              </a:rPr>
              <a:t> </a:t>
            </a:r>
            <a:r>
              <a:rPr sz="2400" spc="5" dirty="0">
                <a:latin typeface="Carlito"/>
                <a:cs typeface="Carlito"/>
              </a:rPr>
              <a:t>reduction</a:t>
            </a:r>
            <a:endParaRPr sz="2400" dirty="0">
              <a:latin typeface="Carlito"/>
              <a:cs typeface="Carlito"/>
            </a:endParaRPr>
          </a:p>
          <a:p>
            <a:pPr marL="246379" indent="-234315">
              <a:lnSpc>
                <a:spcPct val="100000"/>
              </a:lnSpc>
              <a:spcBef>
                <a:spcPts val="1365"/>
              </a:spcBef>
              <a:buClr>
                <a:srgbClr val="0083B7"/>
              </a:buClr>
              <a:buFont typeface="Wingdings"/>
              <a:buChar char=""/>
              <a:tabLst>
                <a:tab pos="247015" algn="l"/>
              </a:tabLst>
            </a:pPr>
            <a:r>
              <a:rPr sz="2400" spc="-5" dirty="0">
                <a:latin typeface="Carlito"/>
                <a:cs typeface="Carlito"/>
              </a:rPr>
              <a:t>Better</a:t>
            </a:r>
            <a:r>
              <a:rPr sz="2400" spc="-30" dirty="0">
                <a:latin typeface="Carlito"/>
                <a:cs typeface="Carlito"/>
              </a:rPr>
              <a:t> </a:t>
            </a:r>
            <a:r>
              <a:rPr sz="2400" spc="-5" dirty="0">
                <a:latin typeface="Carlito"/>
                <a:cs typeface="Carlito"/>
              </a:rPr>
              <a:t>performance</a:t>
            </a:r>
            <a:endParaRPr sz="2400" dirty="0">
              <a:latin typeface="Carlito"/>
              <a:cs typeface="Carlito"/>
            </a:endParaRPr>
          </a:p>
          <a:p>
            <a:pPr marL="246379" indent="-234315">
              <a:lnSpc>
                <a:spcPct val="100000"/>
              </a:lnSpc>
              <a:spcBef>
                <a:spcPts val="1285"/>
              </a:spcBef>
              <a:buClr>
                <a:srgbClr val="0083B7"/>
              </a:buClr>
              <a:buFont typeface="Wingdings"/>
              <a:buChar char=""/>
              <a:tabLst>
                <a:tab pos="247015" algn="l"/>
              </a:tabLst>
            </a:pPr>
            <a:r>
              <a:rPr sz="2400" spc="5" dirty="0">
                <a:latin typeface="Carlito"/>
                <a:cs typeface="Carlito"/>
              </a:rPr>
              <a:t>Improved </a:t>
            </a:r>
            <a:r>
              <a:rPr sz="2400" spc="15" dirty="0">
                <a:latin typeface="Carlito"/>
                <a:cs typeface="Carlito"/>
              </a:rPr>
              <a:t>IT </a:t>
            </a:r>
            <a:r>
              <a:rPr sz="2400" spc="-10" dirty="0">
                <a:latin typeface="Carlito"/>
                <a:cs typeface="Carlito"/>
              </a:rPr>
              <a:t>staff</a:t>
            </a:r>
            <a:r>
              <a:rPr sz="2400" spc="-105" dirty="0">
                <a:latin typeface="Carlito"/>
                <a:cs typeface="Carlito"/>
              </a:rPr>
              <a:t> </a:t>
            </a:r>
            <a:r>
              <a:rPr sz="2400" spc="5" dirty="0">
                <a:latin typeface="Carlito"/>
                <a:cs typeface="Carlito"/>
              </a:rPr>
              <a:t>efficiency</a:t>
            </a:r>
            <a:endParaRPr sz="2400" dirty="0">
              <a:latin typeface="Carlito"/>
              <a:cs typeface="Carlito"/>
            </a:endParaRPr>
          </a:p>
          <a:p>
            <a:pPr marL="246379" indent="-234315">
              <a:lnSpc>
                <a:spcPct val="100000"/>
              </a:lnSpc>
              <a:spcBef>
                <a:spcPts val="1290"/>
              </a:spcBef>
              <a:buClr>
                <a:srgbClr val="0083B7"/>
              </a:buClr>
              <a:buFont typeface="Wingdings"/>
              <a:buChar char=""/>
              <a:tabLst>
                <a:tab pos="247015" algn="l"/>
              </a:tabLst>
            </a:pPr>
            <a:r>
              <a:rPr sz="2400" spc="5" dirty="0">
                <a:latin typeface="Carlito"/>
                <a:cs typeface="Carlito"/>
              </a:rPr>
              <a:t>Simpler </a:t>
            </a:r>
            <a:r>
              <a:rPr sz="2400" dirty="0">
                <a:latin typeface="Carlito"/>
                <a:cs typeface="Carlito"/>
              </a:rPr>
              <a:t>project </a:t>
            </a:r>
            <a:r>
              <a:rPr sz="2400" spc="-5" dirty="0">
                <a:latin typeface="Carlito"/>
                <a:cs typeface="Carlito"/>
              </a:rPr>
              <a:t>and </a:t>
            </a:r>
            <a:r>
              <a:rPr sz="2400" dirty="0">
                <a:latin typeface="Carlito"/>
                <a:cs typeface="Carlito"/>
              </a:rPr>
              <a:t>application</a:t>
            </a:r>
            <a:r>
              <a:rPr sz="2400" spc="-170" dirty="0">
                <a:latin typeface="Carlito"/>
                <a:cs typeface="Carlito"/>
              </a:rPr>
              <a:t> </a:t>
            </a:r>
            <a:r>
              <a:rPr sz="2400" spc="-5" dirty="0">
                <a:latin typeface="Carlito"/>
                <a:cs typeface="Carlito"/>
              </a:rPr>
              <a:t>management</a:t>
            </a:r>
            <a:endParaRPr sz="2400" dirty="0">
              <a:latin typeface="Carlito"/>
              <a:cs typeface="Carlito"/>
            </a:endParaRPr>
          </a:p>
          <a:p>
            <a:pPr marL="246379" indent="-234315">
              <a:lnSpc>
                <a:spcPct val="100000"/>
              </a:lnSpc>
              <a:spcBef>
                <a:spcPts val="1285"/>
              </a:spcBef>
              <a:buClr>
                <a:srgbClr val="0083B7"/>
              </a:buClr>
              <a:buFont typeface="Wingdings"/>
              <a:buChar char=""/>
              <a:tabLst>
                <a:tab pos="247015" algn="l"/>
              </a:tabLst>
            </a:pPr>
            <a:r>
              <a:rPr sz="2400" spc="10" dirty="0">
                <a:latin typeface="Carlito"/>
                <a:cs typeface="Carlito"/>
              </a:rPr>
              <a:t>Physical </a:t>
            </a:r>
            <a:r>
              <a:rPr sz="2400" spc="5" dirty="0">
                <a:latin typeface="Carlito"/>
                <a:cs typeface="Carlito"/>
              </a:rPr>
              <a:t>topology</a:t>
            </a:r>
            <a:r>
              <a:rPr sz="2400" spc="-265" dirty="0">
                <a:latin typeface="Carlito"/>
                <a:cs typeface="Carlito"/>
              </a:rPr>
              <a:t> </a:t>
            </a:r>
            <a:r>
              <a:rPr sz="2400" spc="10" dirty="0">
                <a:latin typeface="Carlito"/>
                <a:cs typeface="Carlito"/>
              </a:rPr>
              <a:t>independence</a:t>
            </a:r>
            <a:endParaRPr sz="2400" dirty="0">
              <a:latin typeface="Carlito"/>
              <a:cs typeface="Carlito"/>
            </a:endParaRPr>
          </a:p>
        </p:txBody>
      </p:sp>
      <p:sp>
        <p:nvSpPr>
          <p:cNvPr id="7" name="object 2">
            <a:extLst>
              <a:ext uri="{FF2B5EF4-FFF2-40B4-BE49-F238E27FC236}">
                <a16:creationId xmlns:a16="http://schemas.microsoft.com/office/drawing/2014/main" xmlns="" id="{3CDBEFBC-37DE-424E-B0ED-1367DAF98834}"/>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8" name="object 2">
            <a:extLst>
              <a:ext uri="{FF2B5EF4-FFF2-40B4-BE49-F238E27FC236}">
                <a16:creationId xmlns:a16="http://schemas.microsoft.com/office/drawing/2014/main" xmlns="" id="{8B5A41E4-AB1B-4E32-A8B5-3322B12B7E51}"/>
              </a:ext>
            </a:extLst>
          </p:cNvPr>
          <p:cNvSpPr txBox="1">
            <a:spLocks/>
          </p:cNvSpPr>
          <p:nvPr/>
        </p:nvSpPr>
        <p:spPr>
          <a:xfrm>
            <a:off x="848360" y="448059"/>
            <a:ext cx="3033395" cy="514350"/>
          </a:xfrm>
          <a:prstGeom prst="rect">
            <a:avLst/>
          </a:prstGeom>
        </p:spPr>
        <p:txBody>
          <a:bodyPr vert="horz" wrap="square" lIns="0" tIns="13335" rIns="0" bIns="0" rtlCol="0">
            <a:spAutoFit/>
          </a:bodyPr>
          <a:lstStyle>
            <a:lvl1pPr>
              <a:defRPr sz="3200" b="1" i="0">
                <a:solidFill>
                  <a:schemeClr val="bg1"/>
                </a:solidFill>
                <a:latin typeface="Carlito"/>
                <a:ea typeface="+mj-ea"/>
                <a:cs typeface="Carlito"/>
              </a:defRPr>
            </a:lvl1pPr>
          </a:lstStyle>
          <a:p>
            <a:pPr marL="12700">
              <a:spcBef>
                <a:spcPts val="105"/>
              </a:spcBef>
            </a:pPr>
            <a:r>
              <a:rPr lang="en-US" kern="0" spc="-10" dirty="0"/>
              <a:t>Benefits </a:t>
            </a:r>
            <a:r>
              <a:rPr lang="en-US" kern="0" spc="15" dirty="0"/>
              <a:t>of</a:t>
            </a:r>
            <a:r>
              <a:rPr lang="en-US" kern="0" spc="-35" dirty="0"/>
              <a:t> </a:t>
            </a:r>
            <a:r>
              <a:rPr lang="en-US" kern="0" spc="-5" dirty="0"/>
              <a:t>VLANs</a:t>
            </a:r>
            <a:endParaRPr lang="en-US" kern="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6">
            <a:extLst>
              <a:ext uri="{FF2B5EF4-FFF2-40B4-BE49-F238E27FC236}">
                <a16:creationId xmlns:a16="http://schemas.microsoft.com/office/drawing/2014/main" xmlns="" id="{8B1BE061-2308-4A94-965D-B2CD620A0D0A}"/>
              </a:ext>
            </a:extLst>
          </p:cNvPr>
          <p:cNvSpPr/>
          <p:nvPr/>
        </p:nvSpPr>
        <p:spPr>
          <a:xfrm>
            <a:off x="2362200" y="2590800"/>
            <a:ext cx="4419600" cy="958850"/>
          </a:xfrm>
          <a:custGeom>
            <a:avLst/>
            <a:gdLst/>
            <a:ahLst/>
            <a:cxnLst/>
            <a:rect l="l" t="t" r="r" b="b"/>
            <a:pathLst>
              <a:path w="4419600" h="958850">
                <a:moveTo>
                  <a:pt x="3940302" y="0"/>
                </a:moveTo>
                <a:lnTo>
                  <a:pt x="0" y="0"/>
                </a:lnTo>
                <a:lnTo>
                  <a:pt x="479298" y="479298"/>
                </a:lnTo>
                <a:lnTo>
                  <a:pt x="0" y="958596"/>
                </a:lnTo>
                <a:lnTo>
                  <a:pt x="3940302" y="958596"/>
                </a:lnTo>
                <a:lnTo>
                  <a:pt x="4419600" y="479298"/>
                </a:lnTo>
                <a:lnTo>
                  <a:pt x="3940302" y="0"/>
                </a:lnTo>
                <a:close/>
              </a:path>
            </a:pathLst>
          </a:custGeom>
          <a:solidFill>
            <a:srgbClr val="B11A1A"/>
          </a:solidFill>
        </p:spPr>
        <p:txBody>
          <a:bodyPr wrap="square" lIns="0" tIns="0" rIns="0" bIns="0" rtlCol="0"/>
          <a:lstStyle/>
          <a:p>
            <a:endParaRPr dirty="0"/>
          </a:p>
        </p:txBody>
      </p:sp>
      <p:sp>
        <p:nvSpPr>
          <p:cNvPr id="2" name="object 2"/>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3" name="object 3"/>
          <p:cNvSpPr txBox="1">
            <a:spLocks noGrp="1"/>
          </p:cNvSpPr>
          <p:nvPr>
            <p:ph type="title"/>
          </p:nvPr>
        </p:nvSpPr>
        <p:spPr>
          <a:xfrm>
            <a:off x="690880" y="383540"/>
            <a:ext cx="3576320" cy="567463"/>
          </a:xfrm>
          <a:prstGeom prst="rect">
            <a:avLst/>
          </a:prstGeom>
        </p:spPr>
        <p:txBody>
          <a:bodyPr vert="horz" wrap="square" lIns="0" tIns="13335" rIns="0" bIns="0" rtlCol="0">
            <a:spAutoFit/>
          </a:bodyPr>
          <a:lstStyle/>
          <a:p>
            <a:pPr marL="12700">
              <a:lnSpc>
                <a:spcPct val="100000"/>
              </a:lnSpc>
              <a:spcBef>
                <a:spcPts val="105"/>
              </a:spcBef>
            </a:pPr>
            <a:r>
              <a:rPr lang="en-US" sz="3600" spc="-25" dirty="0"/>
              <a:t>Chapter 3 </a:t>
            </a:r>
            <a:endParaRPr sz="3600" dirty="0"/>
          </a:p>
        </p:txBody>
      </p:sp>
      <p:sp>
        <p:nvSpPr>
          <p:cNvPr id="6" name="object 6"/>
          <p:cNvSpPr/>
          <p:nvPr/>
        </p:nvSpPr>
        <p:spPr>
          <a:xfrm>
            <a:off x="2362200" y="3683634"/>
            <a:ext cx="4419600" cy="958850"/>
          </a:xfrm>
          <a:custGeom>
            <a:avLst/>
            <a:gdLst/>
            <a:ahLst/>
            <a:cxnLst/>
            <a:rect l="l" t="t" r="r" b="b"/>
            <a:pathLst>
              <a:path w="4419600" h="958850">
                <a:moveTo>
                  <a:pt x="3940302" y="0"/>
                </a:moveTo>
                <a:lnTo>
                  <a:pt x="0" y="0"/>
                </a:lnTo>
                <a:lnTo>
                  <a:pt x="479298" y="479298"/>
                </a:lnTo>
                <a:lnTo>
                  <a:pt x="0" y="958596"/>
                </a:lnTo>
                <a:lnTo>
                  <a:pt x="3940302" y="958596"/>
                </a:lnTo>
                <a:lnTo>
                  <a:pt x="4419600" y="479298"/>
                </a:lnTo>
                <a:lnTo>
                  <a:pt x="3940302" y="0"/>
                </a:lnTo>
                <a:close/>
              </a:path>
            </a:pathLst>
          </a:custGeom>
          <a:solidFill>
            <a:srgbClr val="B11A1A"/>
          </a:solidFill>
        </p:spPr>
        <p:txBody>
          <a:bodyPr wrap="square" lIns="0" tIns="0" rIns="0" bIns="0" rtlCol="0"/>
          <a:lstStyle/>
          <a:p>
            <a:endParaRPr dirty="0"/>
          </a:p>
        </p:txBody>
      </p:sp>
      <p:sp>
        <p:nvSpPr>
          <p:cNvPr id="9" name="object 9"/>
          <p:cNvSpPr txBox="1"/>
          <p:nvPr/>
        </p:nvSpPr>
        <p:spPr>
          <a:xfrm>
            <a:off x="2693194" y="2752234"/>
            <a:ext cx="3757612" cy="1331775"/>
          </a:xfrm>
          <a:prstGeom prst="rect">
            <a:avLst/>
          </a:prstGeom>
        </p:spPr>
        <p:txBody>
          <a:bodyPr vert="horz" wrap="square" lIns="0" tIns="13335" rIns="0" bIns="0" rtlCol="0">
            <a:spAutoFit/>
          </a:bodyPr>
          <a:lstStyle/>
          <a:p>
            <a:pPr marR="10795" algn="ctr">
              <a:spcBef>
                <a:spcPts val="105"/>
              </a:spcBef>
            </a:pPr>
            <a:r>
              <a:rPr lang="en-US" sz="2800" b="1" spc="10" dirty="0">
                <a:solidFill>
                  <a:schemeClr val="bg1"/>
                </a:solidFill>
                <a:latin typeface="Carlito"/>
              </a:rPr>
              <a:t>Network Types</a:t>
            </a:r>
          </a:p>
          <a:p>
            <a:pPr marR="10795" algn="ctr">
              <a:lnSpc>
                <a:spcPct val="100000"/>
              </a:lnSpc>
              <a:spcBef>
                <a:spcPts val="105"/>
              </a:spcBef>
            </a:pPr>
            <a:endParaRPr lang="en-US" sz="2800" b="1" spc="-25" dirty="0">
              <a:solidFill>
                <a:schemeClr val="bg1"/>
              </a:solidFill>
              <a:latin typeface="Carlito"/>
              <a:cs typeface="Carlito"/>
            </a:endParaRPr>
          </a:p>
          <a:p>
            <a:pPr marR="10795" algn="ctr">
              <a:lnSpc>
                <a:spcPct val="100000"/>
              </a:lnSpc>
              <a:spcBef>
                <a:spcPts val="105"/>
              </a:spcBef>
            </a:pPr>
            <a:r>
              <a:rPr lang="en-US" sz="2800" b="1" spc="-25" dirty="0">
                <a:solidFill>
                  <a:schemeClr val="bg1"/>
                </a:solidFill>
                <a:latin typeface="Carlito"/>
                <a:cs typeface="Carlito"/>
              </a:rPr>
              <a:t> </a:t>
            </a:r>
            <a:r>
              <a:rPr sz="2800" b="1" spc="10" dirty="0">
                <a:solidFill>
                  <a:schemeClr val="bg1"/>
                </a:solidFill>
                <a:latin typeface="Carlito"/>
                <a:cs typeface="Carlito"/>
              </a:rPr>
              <a:t>Network </a:t>
            </a:r>
            <a:r>
              <a:rPr lang="en-US" altLang="en-US" sz="2800" b="1" spc="-30" dirty="0">
                <a:solidFill>
                  <a:schemeClr val="bg1"/>
                </a:solidFill>
                <a:latin typeface="Carlito"/>
              </a:rPr>
              <a:t>Topology</a:t>
            </a:r>
            <a:endParaRPr sz="2800" dirty="0">
              <a:solidFill>
                <a:schemeClr val="bg1"/>
              </a:solidFill>
              <a:latin typeface="Carlito"/>
              <a:cs typeface="Carlito"/>
            </a:endParaRPr>
          </a:p>
        </p:txBody>
      </p:sp>
    </p:spTree>
    <p:extLst>
      <p:ext uri="{BB962C8B-B14F-4D97-AF65-F5344CB8AC3E}">
        <p14:creationId xmlns:p14="http://schemas.microsoft.com/office/powerpoint/2010/main" val="1107131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3" name="object 3"/>
          <p:cNvSpPr txBox="1">
            <a:spLocks noGrp="1"/>
          </p:cNvSpPr>
          <p:nvPr>
            <p:ph type="title"/>
          </p:nvPr>
        </p:nvSpPr>
        <p:spPr>
          <a:xfrm>
            <a:off x="690880" y="407035"/>
            <a:ext cx="5501640" cy="321242"/>
          </a:xfrm>
          <a:prstGeom prst="rect">
            <a:avLst/>
          </a:prstGeom>
        </p:spPr>
        <p:txBody>
          <a:bodyPr vert="horz" wrap="square" lIns="0" tIns="13335" rIns="0" bIns="0" rtlCol="0">
            <a:spAutoFit/>
          </a:bodyPr>
          <a:lstStyle/>
          <a:p>
            <a:pPr marL="12700">
              <a:lnSpc>
                <a:spcPct val="100000"/>
              </a:lnSpc>
              <a:spcBef>
                <a:spcPts val="105"/>
              </a:spcBef>
            </a:pPr>
            <a:r>
              <a:rPr sz="2000" spc="-5" dirty="0"/>
              <a:t>Wide </a:t>
            </a:r>
            <a:r>
              <a:rPr sz="2000" spc="-20" dirty="0"/>
              <a:t>Area </a:t>
            </a:r>
            <a:r>
              <a:rPr sz="2000" spc="10" dirty="0"/>
              <a:t>Network</a:t>
            </a:r>
            <a:r>
              <a:rPr sz="2000" spc="-215" dirty="0"/>
              <a:t> </a:t>
            </a:r>
            <a:r>
              <a:rPr sz="2000" spc="-25" dirty="0"/>
              <a:t>(WAN)</a:t>
            </a:r>
            <a:endParaRPr sz="2000" dirty="0"/>
          </a:p>
        </p:txBody>
      </p:sp>
      <p:sp>
        <p:nvSpPr>
          <p:cNvPr id="4" name="object 4"/>
          <p:cNvSpPr txBox="1"/>
          <p:nvPr/>
        </p:nvSpPr>
        <p:spPr>
          <a:xfrm>
            <a:off x="765492" y="1233741"/>
            <a:ext cx="7381240" cy="758190"/>
          </a:xfrm>
          <a:prstGeom prst="rect">
            <a:avLst/>
          </a:prstGeom>
        </p:spPr>
        <p:txBody>
          <a:bodyPr vert="horz" wrap="square" lIns="0" tIns="12700" rIns="0" bIns="0" rtlCol="0">
            <a:spAutoFit/>
          </a:bodyPr>
          <a:lstStyle/>
          <a:p>
            <a:pPr marL="358140" marR="5080" indent="-346075">
              <a:lnSpc>
                <a:spcPct val="100000"/>
              </a:lnSpc>
              <a:spcBef>
                <a:spcPts val="100"/>
              </a:spcBef>
              <a:buClr>
                <a:srgbClr val="0083B7"/>
              </a:buClr>
              <a:buFont typeface="Wingdings"/>
              <a:buChar char=""/>
              <a:tabLst>
                <a:tab pos="358140" algn="l"/>
                <a:tab pos="358775" algn="l"/>
              </a:tabLst>
            </a:pPr>
            <a:r>
              <a:rPr sz="2400" spc="-10" dirty="0">
                <a:latin typeface="Carlito"/>
                <a:cs typeface="Carlito"/>
              </a:rPr>
              <a:t>LANs </a:t>
            </a:r>
            <a:r>
              <a:rPr sz="2400" spc="-20" dirty="0">
                <a:latin typeface="Carlito"/>
                <a:cs typeface="Carlito"/>
              </a:rPr>
              <a:t>separated </a:t>
            </a:r>
            <a:r>
              <a:rPr sz="2400" spc="5" dirty="0">
                <a:latin typeface="Carlito"/>
                <a:cs typeface="Carlito"/>
              </a:rPr>
              <a:t>by </a:t>
            </a:r>
            <a:r>
              <a:rPr sz="2400" spc="-15" dirty="0">
                <a:latin typeface="Carlito"/>
                <a:cs typeface="Carlito"/>
              </a:rPr>
              <a:t>geographic </a:t>
            </a:r>
            <a:r>
              <a:rPr sz="2400" dirty="0">
                <a:latin typeface="Carlito"/>
                <a:cs typeface="Carlito"/>
              </a:rPr>
              <a:t>distance </a:t>
            </a:r>
            <a:r>
              <a:rPr sz="2400" spc="-25" dirty="0">
                <a:latin typeface="Carlito"/>
                <a:cs typeface="Carlito"/>
              </a:rPr>
              <a:t>are </a:t>
            </a:r>
            <a:r>
              <a:rPr sz="2400" spc="10" dirty="0">
                <a:latin typeface="Carlito"/>
                <a:cs typeface="Carlito"/>
              </a:rPr>
              <a:t>connected</a:t>
            </a:r>
            <a:r>
              <a:rPr sz="2400" spc="-190" dirty="0">
                <a:latin typeface="Carlito"/>
                <a:cs typeface="Carlito"/>
              </a:rPr>
              <a:t> </a:t>
            </a:r>
            <a:r>
              <a:rPr sz="2400" spc="5" dirty="0">
                <a:latin typeface="Carlito"/>
                <a:cs typeface="Carlito"/>
              </a:rPr>
              <a:t>by  </a:t>
            </a:r>
            <a:r>
              <a:rPr sz="2400" dirty="0">
                <a:latin typeface="Carlito"/>
                <a:cs typeface="Carlito"/>
              </a:rPr>
              <a:t>a </a:t>
            </a:r>
            <a:r>
              <a:rPr sz="2400" spc="-10" dirty="0">
                <a:latin typeface="Carlito"/>
                <a:cs typeface="Carlito"/>
              </a:rPr>
              <a:t>network </a:t>
            </a:r>
            <a:r>
              <a:rPr sz="2400" dirty="0">
                <a:latin typeface="Carlito"/>
                <a:cs typeface="Carlito"/>
              </a:rPr>
              <a:t>known </a:t>
            </a:r>
            <a:r>
              <a:rPr sz="2400" spc="-20" dirty="0">
                <a:latin typeface="Carlito"/>
                <a:cs typeface="Carlito"/>
              </a:rPr>
              <a:t>as </a:t>
            </a:r>
            <a:r>
              <a:rPr sz="2400" dirty="0">
                <a:latin typeface="Carlito"/>
                <a:cs typeface="Carlito"/>
              </a:rPr>
              <a:t>a </a:t>
            </a:r>
            <a:r>
              <a:rPr sz="2400" spc="10" dirty="0">
                <a:latin typeface="Carlito"/>
                <a:cs typeface="Carlito"/>
              </a:rPr>
              <a:t>Wide </a:t>
            </a:r>
            <a:r>
              <a:rPr sz="2400" spc="-20" dirty="0">
                <a:latin typeface="Carlito"/>
                <a:cs typeface="Carlito"/>
              </a:rPr>
              <a:t>Area </a:t>
            </a:r>
            <a:r>
              <a:rPr sz="2400" spc="-15" dirty="0">
                <a:latin typeface="Carlito"/>
                <a:cs typeface="Carlito"/>
              </a:rPr>
              <a:t>Network</a:t>
            </a:r>
            <a:r>
              <a:rPr sz="2400" spc="-25" dirty="0">
                <a:latin typeface="Carlito"/>
                <a:cs typeface="Carlito"/>
              </a:rPr>
              <a:t> </a:t>
            </a:r>
            <a:r>
              <a:rPr sz="2400" spc="-30" dirty="0">
                <a:latin typeface="Carlito"/>
                <a:cs typeface="Carlito"/>
              </a:rPr>
              <a:t>(WAN)</a:t>
            </a:r>
            <a:endParaRPr sz="2400">
              <a:latin typeface="Carlito"/>
              <a:cs typeface="Carlito"/>
            </a:endParaRPr>
          </a:p>
        </p:txBody>
      </p:sp>
      <p:sp>
        <p:nvSpPr>
          <p:cNvPr id="5" name="object 5"/>
          <p:cNvSpPr/>
          <p:nvPr/>
        </p:nvSpPr>
        <p:spPr>
          <a:xfrm>
            <a:off x="178233" y="2589234"/>
            <a:ext cx="8721277" cy="3021904"/>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8588756" y="6667024"/>
            <a:ext cx="290195" cy="173355"/>
          </a:xfrm>
          <a:prstGeom prst="rect">
            <a:avLst/>
          </a:prstGeom>
        </p:spPr>
        <p:txBody>
          <a:bodyPr vert="horz" wrap="square" lIns="0" tIns="0" rIns="0" bIns="0" rtlCol="0">
            <a:spAutoFit/>
          </a:bodyPr>
          <a:lstStyle/>
          <a:p>
            <a:pPr marL="38100">
              <a:lnSpc>
                <a:spcPts val="1255"/>
              </a:lnSpc>
            </a:pPr>
            <a:fld id="{81D60167-4931-47E6-BA6A-407CBD079E47}" type="slidenum">
              <a:rPr sz="1050" spc="-5" dirty="0">
                <a:solidFill>
                  <a:srgbClr val="D2D2D2"/>
                </a:solidFill>
                <a:latin typeface="Arial"/>
                <a:cs typeface="Arial"/>
              </a:rPr>
              <a:t>20</a:t>
            </a:fld>
            <a:endParaRPr sz="105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3">
            <a:extLst>
              <a:ext uri="{FF2B5EF4-FFF2-40B4-BE49-F238E27FC236}">
                <a16:creationId xmlns:a16="http://schemas.microsoft.com/office/drawing/2014/main" xmlns="" id="{A5E69971-FFFC-4234-85A4-B0BE62F69206}"/>
              </a:ext>
            </a:extLst>
          </p:cNvPr>
          <p:cNvSpPr>
            <a:spLocks noGrp="1" noChangeArrowheads="1"/>
          </p:cNvSpPr>
          <p:nvPr>
            <p:ph type="body" idx="1"/>
          </p:nvPr>
        </p:nvSpPr>
        <p:spPr>
          <a:xfrm>
            <a:off x="585873" y="1459804"/>
            <a:ext cx="8286058" cy="738664"/>
          </a:xfrm>
        </p:spPr>
        <p:txBody>
          <a:bodyPr/>
          <a:lstStyle/>
          <a:p>
            <a:pPr marL="342900" indent="-342900" eaLnBrk="1" hangingPunct="1">
              <a:buFont typeface="Wingdings" panose="05000000000000000000" pitchFamily="2" charset="2"/>
              <a:buChar char="q"/>
            </a:pPr>
            <a:r>
              <a:rPr lang="en-US" altLang="ru-RU" dirty="0"/>
              <a:t>Telecommunication network that covers a large geographic area</a:t>
            </a:r>
          </a:p>
        </p:txBody>
      </p:sp>
      <p:pic>
        <p:nvPicPr>
          <p:cNvPr id="19462" name="Picture 4" descr="6">
            <a:extLst>
              <a:ext uri="{FF2B5EF4-FFF2-40B4-BE49-F238E27FC236}">
                <a16:creationId xmlns:a16="http://schemas.microsoft.com/office/drawing/2014/main" xmlns="" id="{B2807B11-434F-41A7-80AA-439D12175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402" y="2819400"/>
            <a:ext cx="7239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ject 2">
            <a:extLst>
              <a:ext uri="{FF2B5EF4-FFF2-40B4-BE49-F238E27FC236}">
                <a16:creationId xmlns:a16="http://schemas.microsoft.com/office/drawing/2014/main" xmlns="" id="{28EC8295-5582-42AE-AA6D-199FA3EF1047}"/>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6" name="object 3">
            <a:extLst>
              <a:ext uri="{FF2B5EF4-FFF2-40B4-BE49-F238E27FC236}">
                <a16:creationId xmlns:a16="http://schemas.microsoft.com/office/drawing/2014/main" xmlns="" id="{685A0B5D-7F06-4F62-9574-52ACB2FBBD89}"/>
              </a:ext>
            </a:extLst>
          </p:cNvPr>
          <p:cNvSpPr txBox="1">
            <a:spLocks/>
          </p:cNvSpPr>
          <p:nvPr/>
        </p:nvSpPr>
        <p:spPr>
          <a:xfrm>
            <a:off x="690880" y="407035"/>
            <a:ext cx="8757920" cy="567463"/>
          </a:xfrm>
          <a:prstGeom prst="rect">
            <a:avLst/>
          </a:prstGeom>
        </p:spPr>
        <p:txBody>
          <a:bodyPr vert="horz" wrap="square" lIns="0" tIns="13335" rIns="0" bIns="0" rtlCol="0">
            <a:spAutoFit/>
          </a:bodyPr>
          <a:lstStyle>
            <a:lvl1pPr>
              <a:defRPr sz="3200" b="1" i="0">
                <a:solidFill>
                  <a:schemeClr val="bg1"/>
                </a:solidFill>
                <a:latin typeface="Carlito"/>
                <a:ea typeface="+mj-ea"/>
                <a:cs typeface="Carlito"/>
              </a:defRPr>
            </a:lvl1pPr>
          </a:lstStyle>
          <a:p>
            <a:pPr marL="12700">
              <a:spcBef>
                <a:spcPts val="105"/>
              </a:spcBef>
            </a:pPr>
            <a:r>
              <a:rPr lang="en-US" altLang="ru-RU" sz="3600" dirty="0"/>
              <a:t>Wide Area Network (WAN)</a:t>
            </a:r>
            <a:endParaRPr lang="en-US" sz="3600" kern="0" spc="-5" dirty="0"/>
          </a:p>
        </p:txBody>
      </p:sp>
    </p:spTree>
    <p:extLst>
      <p:ext uri="{BB962C8B-B14F-4D97-AF65-F5344CB8AC3E}">
        <p14:creationId xmlns:p14="http://schemas.microsoft.com/office/powerpoint/2010/main" val="1265621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3" name="object 3"/>
          <p:cNvSpPr txBox="1">
            <a:spLocks noGrp="1"/>
          </p:cNvSpPr>
          <p:nvPr>
            <p:ph type="title"/>
          </p:nvPr>
        </p:nvSpPr>
        <p:spPr>
          <a:xfrm>
            <a:off x="690880" y="407035"/>
            <a:ext cx="5501640" cy="575310"/>
          </a:xfrm>
          <a:prstGeom prst="rect">
            <a:avLst/>
          </a:prstGeom>
        </p:spPr>
        <p:txBody>
          <a:bodyPr vert="horz" wrap="square" lIns="0" tIns="13335" rIns="0" bIns="0" rtlCol="0">
            <a:spAutoFit/>
          </a:bodyPr>
          <a:lstStyle/>
          <a:p>
            <a:pPr marL="12700">
              <a:lnSpc>
                <a:spcPct val="100000"/>
              </a:lnSpc>
              <a:spcBef>
                <a:spcPts val="105"/>
              </a:spcBef>
            </a:pPr>
            <a:r>
              <a:rPr sz="3600" spc="-5" dirty="0"/>
              <a:t>Wide </a:t>
            </a:r>
            <a:r>
              <a:rPr sz="3600" spc="-20" dirty="0"/>
              <a:t>Area </a:t>
            </a:r>
            <a:r>
              <a:rPr sz="3600" spc="10" dirty="0"/>
              <a:t>Networks</a:t>
            </a:r>
            <a:r>
              <a:rPr sz="3600" spc="-215" dirty="0"/>
              <a:t> </a:t>
            </a:r>
            <a:r>
              <a:rPr sz="3600" spc="-25" dirty="0"/>
              <a:t>(WANs)</a:t>
            </a:r>
            <a:endParaRPr sz="3600"/>
          </a:p>
        </p:txBody>
      </p:sp>
      <p:sp>
        <p:nvSpPr>
          <p:cNvPr id="4" name="object 4"/>
          <p:cNvSpPr/>
          <p:nvPr/>
        </p:nvSpPr>
        <p:spPr>
          <a:xfrm>
            <a:off x="533400" y="1295460"/>
            <a:ext cx="8145399" cy="5473573"/>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8588756" y="6667024"/>
            <a:ext cx="290195" cy="173355"/>
          </a:xfrm>
          <a:prstGeom prst="rect">
            <a:avLst/>
          </a:prstGeom>
        </p:spPr>
        <p:txBody>
          <a:bodyPr vert="horz" wrap="square" lIns="0" tIns="0" rIns="0" bIns="0" rtlCol="0">
            <a:spAutoFit/>
          </a:bodyPr>
          <a:lstStyle/>
          <a:p>
            <a:pPr marL="38100">
              <a:lnSpc>
                <a:spcPts val="1255"/>
              </a:lnSpc>
            </a:pPr>
            <a:fld id="{81D60167-4931-47E6-BA6A-407CBD079E47}" type="slidenum">
              <a:rPr sz="1050" spc="-5" dirty="0">
                <a:solidFill>
                  <a:srgbClr val="D2D2D2"/>
                </a:solidFill>
                <a:latin typeface="Arial"/>
                <a:cs typeface="Arial"/>
              </a:rPr>
              <a:t>22</a:t>
            </a:fld>
            <a:endParaRPr sz="105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3" name="object 3"/>
          <p:cNvSpPr txBox="1">
            <a:spLocks noGrp="1"/>
          </p:cNvSpPr>
          <p:nvPr>
            <p:ph type="title"/>
          </p:nvPr>
        </p:nvSpPr>
        <p:spPr>
          <a:xfrm>
            <a:off x="690880" y="407035"/>
            <a:ext cx="7025640" cy="575310"/>
          </a:xfrm>
          <a:prstGeom prst="rect">
            <a:avLst/>
          </a:prstGeom>
        </p:spPr>
        <p:txBody>
          <a:bodyPr vert="horz" wrap="square" lIns="0" tIns="13335" rIns="0" bIns="0" rtlCol="0">
            <a:spAutoFit/>
          </a:bodyPr>
          <a:lstStyle/>
          <a:p>
            <a:pPr marL="12700">
              <a:lnSpc>
                <a:spcPct val="100000"/>
              </a:lnSpc>
              <a:spcBef>
                <a:spcPts val="105"/>
              </a:spcBef>
            </a:pPr>
            <a:r>
              <a:rPr sz="3600" spc="-10" dirty="0"/>
              <a:t>Metropolitan </a:t>
            </a:r>
            <a:r>
              <a:rPr sz="3600" spc="-20" dirty="0"/>
              <a:t>Area </a:t>
            </a:r>
            <a:r>
              <a:rPr sz="3600" spc="10" dirty="0"/>
              <a:t>Network</a:t>
            </a:r>
            <a:r>
              <a:rPr sz="3600" spc="-254" dirty="0"/>
              <a:t> </a:t>
            </a:r>
            <a:r>
              <a:rPr sz="3600" spc="-5" dirty="0"/>
              <a:t>(MAN)</a:t>
            </a:r>
            <a:endParaRPr sz="3600" dirty="0"/>
          </a:p>
        </p:txBody>
      </p:sp>
      <p:sp>
        <p:nvSpPr>
          <p:cNvPr id="5" name="object 5"/>
          <p:cNvSpPr txBox="1"/>
          <p:nvPr/>
        </p:nvSpPr>
        <p:spPr>
          <a:xfrm>
            <a:off x="8588756" y="6667024"/>
            <a:ext cx="290195" cy="173355"/>
          </a:xfrm>
          <a:prstGeom prst="rect">
            <a:avLst/>
          </a:prstGeom>
        </p:spPr>
        <p:txBody>
          <a:bodyPr vert="horz" wrap="square" lIns="0" tIns="0" rIns="0" bIns="0" rtlCol="0">
            <a:spAutoFit/>
          </a:bodyPr>
          <a:lstStyle/>
          <a:p>
            <a:pPr marL="38100">
              <a:lnSpc>
                <a:spcPts val="1255"/>
              </a:lnSpc>
            </a:pPr>
            <a:fld id="{81D60167-4931-47E6-BA6A-407CBD079E47}" type="slidenum">
              <a:rPr sz="1050" spc="-5" dirty="0">
                <a:solidFill>
                  <a:srgbClr val="D2D2D2"/>
                </a:solidFill>
                <a:latin typeface="Arial"/>
                <a:cs typeface="Arial"/>
              </a:rPr>
              <a:t>23</a:t>
            </a:fld>
            <a:endParaRPr sz="1050">
              <a:latin typeface="Arial"/>
              <a:cs typeface="Arial"/>
            </a:endParaRPr>
          </a:p>
        </p:txBody>
      </p:sp>
      <p:sp>
        <p:nvSpPr>
          <p:cNvPr id="4" name="object 4"/>
          <p:cNvSpPr txBox="1"/>
          <p:nvPr/>
        </p:nvSpPr>
        <p:spPr>
          <a:xfrm>
            <a:off x="718502" y="1915477"/>
            <a:ext cx="7706995" cy="3027045"/>
          </a:xfrm>
          <a:prstGeom prst="rect">
            <a:avLst/>
          </a:prstGeom>
        </p:spPr>
        <p:txBody>
          <a:bodyPr vert="horz" wrap="square" lIns="0" tIns="12700" rIns="0" bIns="0" rtlCol="0">
            <a:spAutoFit/>
          </a:bodyPr>
          <a:lstStyle/>
          <a:p>
            <a:pPr marL="246379" indent="-234315">
              <a:lnSpc>
                <a:spcPts val="2800"/>
              </a:lnSpc>
              <a:spcBef>
                <a:spcPts val="100"/>
              </a:spcBef>
              <a:buClr>
                <a:srgbClr val="0083B7"/>
              </a:buClr>
              <a:buFont typeface="Wingdings"/>
              <a:buChar char=""/>
              <a:tabLst>
                <a:tab pos="247015" algn="l"/>
              </a:tabLst>
            </a:pPr>
            <a:r>
              <a:rPr sz="2400" dirty="0">
                <a:latin typeface="Carlito"/>
                <a:cs typeface="Carlito"/>
              </a:rPr>
              <a:t>A </a:t>
            </a:r>
            <a:r>
              <a:rPr sz="2400" spc="-5" dirty="0">
                <a:latin typeface="Carlito"/>
                <a:cs typeface="Carlito"/>
              </a:rPr>
              <a:t>metropolitan </a:t>
            </a:r>
            <a:r>
              <a:rPr sz="2400" spc="-20" dirty="0">
                <a:latin typeface="Carlito"/>
                <a:cs typeface="Carlito"/>
              </a:rPr>
              <a:t>area </a:t>
            </a:r>
            <a:r>
              <a:rPr sz="2400" spc="-10" dirty="0">
                <a:latin typeface="Carlito"/>
                <a:cs typeface="Carlito"/>
              </a:rPr>
              <a:t>network (MAN) </a:t>
            </a:r>
            <a:r>
              <a:rPr sz="2400" dirty="0">
                <a:latin typeface="Carlito"/>
                <a:cs typeface="Carlito"/>
              </a:rPr>
              <a:t>is a </a:t>
            </a:r>
            <a:r>
              <a:rPr sz="2400" spc="5" dirty="0">
                <a:latin typeface="Carlito"/>
                <a:cs typeface="Carlito"/>
              </a:rPr>
              <a:t>hybrid </a:t>
            </a:r>
            <a:r>
              <a:rPr sz="2400" spc="-5" dirty="0">
                <a:latin typeface="Carlito"/>
                <a:cs typeface="Carlito"/>
              </a:rPr>
              <a:t>between</a:t>
            </a:r>
            <a:r>
              <a:rPr sz="2400" spc="55" dirty="0">
                <a:latin typeface="Carlito"/>
                <a:cs typeface="Carlito"/>
              </a:rPr>
              <a:t> </a:t>
            </a:r>
            <a:r>
              <a:rPr sz="2400" dirty="0">
                <a:latin typeface="Carlito"/>
                <a:cs typeface="Carlito"/>
              </a:rPr>
              <a:t>a</a:t>
            </a:r>
          </a:p>
          <a:p>
            <a:pPr marL="246379">
              <a:lnSpc>
                <a:spcPts val="2800"/>
              </a:lnSpc>
            </a:pPr>
            <a:r>
              <a:rPr sz="2400" dirty="0">
                <a:latin typeface="Carlito"/>
                <a:cs typeface="Carlito"/>
              </a:rPr>
              <a:t>LAN </a:t>
            </a:r>
            <a:r>
              <a:rPr sz="2400" spc="-5" dirty="0">
                <a:latin typeface="Carlito"/>
                <a:cs typeface="Carlito"/>
              </a:rPr>
              <a:t>and </a:t>
            </a:r>
            <a:r>
              <a:rPr sz="2400" dirty="0">
                <a:latin typeface="Carlito"/>
                <a:cs typeface="Carlito"/>
              </a:rPr>
              <a:t>a </a:t>
            </a:r>
            <a:r>
              <a:rPr sz="2400" spc="-10" dirty="0">
                <a:latin typeface="Carlito"/>
                <a:cs typeface="Carlito"/>
              </a:rPr>
              <a:t>WAN.</a:t>
            </a:r>
            <a:endParaRPr sz="2400" dirty="0">
              <a:latin typeface="Carlito"/>
              <a:cs typeface="Carlito"/>
            </a:endParaRPr>
          </a:p>
          <a:p>
            <a:pPr marL="246379" indent="-234315">
              <a:lnSpc>
                <a:spcPct val="100000"/>
              </a:lnSpc>
              <a:spcBef>
                <a:spcPts val="1370"/>
              </a:spcBef>
              <a:buClr>
                <a:srgbClr val="0083B7"/>
              </a:buClr>
              <a:buFont typeface="Wingdings"/>
              <a:buChar char=""/>
              <a:tabLst>
                <a:tab pos="247015" algn="l"/>
              </a:tabLst>
            </a:pPr>
            <a:r>
              <a:rPr sz="2400" spc="15" dirty="0">
                <a:latin typeface="Carlito"/>
                <a:cs typeface="Carlito"/>
              </a:rPr>
              <a:t>It </a:t>
            </a:r>
            <a:r>
              <a:rPr sz="2400" spc="10" dirty="0">
                <a:latin typeface="Carlito"/>
                <a:cs typeface="Carlito"/>
              </a:rPr>
              <a:t>connects </a:t>
            </a:r>
            <a:r>
              <a:rPr sz="2400" spc="-15" dirty="0">
                <a:latin typeface="Carlito"/>
                <a:cs typeface="Carlito"/>
              </a:rPr>
              <a:t>two </a:t>
            </a:r>
            <a:r>
              <a:rPr sz="2400" spc="5" dirty="0">
                <a:latin typeface="Carlito"/>
                <a:cs typeface="Carlito"/>
              </a:rPr>
              <a:t>or </a:t>
            </a:r>
            <a:r>
              <a:rPr sz="2400" spc="-5" dirty="0">
                <a:latin typeface="Carlito"/>
                <a:cs typeface="Carlito"/>
              </a:rPr>
              <a:t>more </a:t>
            </a:r>
            <a:r>
              <a:rPr sz="2400" spc="-10" dirty="0">
                <a:latin typeface="Carlito"/>
                <a:cs typeface="Carlito"/>
              </a:rPr>
              <a:t>LANs </a:t>
            </a:r>
            <a:r>
              <a:rPr sz="2400" dirty="0">
                <a:latin typeface="Carlito"/>
                <a:cs typeface="Carlito"/>
              </a:rPr>
              <a:t>in </a:t>
            </a:r>
            <a:r>
              <a:rPr sz="2400" spc="5" dirty="0">
                <a:latin typeface="Carlito"/>
                <a:cs typeface="Carlito"/>
              </a:rPr>
              <a:t>the </a:t>
            </a:r>
            <a:r>
              <a:rPr sz="2400" spc="-5" dirty="0">
                <a:latin typeface="Carlito"/>
                <a:cs typeface="Carlito"/>
              </a:rPr>
              <a:t>same geographic</a:t>
            </a:r>
            <a:r>
              <a:rPr sz="2400" spc="-160" dirty="0">
                <a:latin typeface="Carlito"/>
                <a:cs typeface="Carlito"/>
              </a:rPr>
              <a:t> </a:t>
            </a:r>
            <a:r>
              <a:rPr sz="2400" spc="-20" dirty="0">
                <a:latin typeface="Carlito"/>
                <a:cs typeface="Carlito"/>
              </a:rPr>
              <a:t>area</a:t>
            </a:r>
            <a:endParaRPr sz="2400" dirty="0">
              <a:latin typeface="Carlito"/>
              <a:cs typeface="Carlito"/>
            </a:endParaRPr>
          </a:p>
          <a:p>
            <a:pPr marL="246379" indent="-234315">
              <a:lnSpc>
                <a:spcPts val="2800"/>
              </a:lnSpc>
              <a:spcBef>
                <a:spcPts val="1285"/>
              </a:spcBef>
              <a:buClr>
                <a:srgbClr val="0083B7"/>
              </a:buClr>
              <a:buFont typeface="Wingdings"/>
              <a:buChar char=""/>
              <a:tabLst>
                <a:tab pos="247015" algn="l"/>
              </a:tabLst>
            </a:pPr>
            <a:r>
              <a:rPr sz="2400" spc="-10" dirty="0">
                <a:latin typeface="Carlito"/>
                <a:cs typeface="Carlito"/>
              </a:rPr>
              <a:t>MANs </a:t>
            </a:r>
            <a:r>
              <a:rPr sz="2400" spc="5" dirty="0">
                <a:latin typeface="Carlito"/>
                <a:cs typeface="Carlito"/>
              </a:rPr>
              <a:t>provide high-speed </a:t>
            </a:r>
            <a:r>
              <a:rPr sz="2400" spc="10" dirty="0">
                <a:latin typeface="Carlito"/>
                <a:cs typeface="Carlito"/>
              </a:rPr>
              <a:t>connections, such</a:t>
            </a:r>
            <a:r>
              <a:rPr sz="2400" spc="-355" dirty="0">
                <a:latin typeface="Carlito"/>
                <a:cs typeface="Carlito"/>
              </a:rPr>
              <a:t> </a:t>
            </a:r>
            <a:r>
              <a:rPr sz="2400" spc="-15" dirty="0">
                <a:latin typeface="Carlito"/>
                <a:cs typeface="Carlito"/>
              </a:rPr>
              <a:t>as</a:t>
            </a:r>
            <a:endParaRPr sz="2400" dirty="0">
              <a:latin typeface="Carlito"/>
              <a:cs typeface="Carlito"/>
            </a:endParaRPr>
          </a:p>
          <a:p>
            <a:pPr marL="246379">
              <a:lnSpc>
                <a:spcPts val="2805"/>
              </a:lnSpc>
            </a:pPr>
            <a:r>
              <a:rPr sz="2400" dirty="0">
                <a:latin typeface="Carlito"/>
                <a:cs typeface="Carlito"/>
              </a:rPr>
              <a:t>(1.544Mbps) </a:t>
            </a:r>
            <a:r>
              <a:rPr sz="2400" spc="-5" dirty="0">
                <a:latin typeface="Carlito"/>
                <a:cs typeface="Carlito"/>
              </a:rPr>
              <a:t>and </a:t>
            </a:r>
            <a:r>
              <a:rPr sz="2400" dirty="0">
                <a:latin typeface="Carlito"/>
                <a:cs typeface="Carlito"/>
              </a:rPr>
              <a:t>optical</a:t>
            </a:r>
            <a:r>
              <a:rPr sz="2400" spc="-95" dirty="0">
                <a:latin typeface="Carlito"/>
                <a:cs typeface="Carlito"/>
              </a:rPr>
              <a:t> </a:t>
            </a:r>
            <a:r>
              <a:rPr sz="2400" spc="5" dirty="0">
                <a:latin typeface="Carlito"/>
                <a:cs typeface="Carlito"/>
              </a:rPr>
              <a:t>services.</a:t>
            </a:r>
            <a:endParaRPr sz="2400" dirty="0">
              <a:latin typeface="Carlito"/>
              <a:cs typeface="Carlito"/>
            </a:endParaRPr>
          </a:p>
          <a:p>
            <a:pPr marL="246379" indent="-234315">
              <a:lnSpc>
                <a:spcPts val="2805"/>
              </a:lnSpc>
              <a:spcBef>
                <a:spcPts val="1285"/>
              </a:spcBef>
              <a:buClr>
                <a:srgbClr val="0083B7"/>
              </a:buClr>
              <a:buFont typeface="Wingdings"/>
              <a:buChar char=""/>
              <a:tabLst>
                <a:tab pos="247015" algn="l"/>
              </a:tabLst>
            </a:pPr>
            <a:r>
              <a:rPr sz="2400" spc="5" dirty="0">
                <a:latin typeface="Carlito"/>
                <a:cs typeface="Carlito"/>
              </a:rPr>
              <a:t>Devices</a:t>
            </a:r>
            <a:r>
              <a:rPr sz="2400" spc="-40" dirty="0">
                <a:latin typeface="Carlito"/>
                <a:cs typeface="Carlito"/>
              </a:rPr>
              <a:t> </a:t>
            </a:r>
            <a:r>
              <a:rPr sz="2400" spc="5" dirty="0">
                <a:latin typeface="Carlito"/>
                <a:cs typeface="Carlito"/>
              </a:rPr>
              <a:t>used</a:t>
            </a:r>
            <a:r>
              <a:rPr sz="2400" spc="-35" dirty="0">
                <a:latin typeface="Carlito"/>
                <a:cs typeface="Carlito"/>
              </a:rPr>
              <a:t> </a:t>
            </a:r>
            <a:r>
              <a:rPr sz="2400" dirty="0">
                <a:latin typeface="Carlito"/>
                <a:cs typeface="Carlito"/>
              </a:rPr>
              <a:t>to</a:t>
            </a:r>
            <a:r>
              <a:rPr sz="2400" spc="-55" dirty="0">
                <a:latin typeface="Carlito"/>
                <a:cs typeface="Carlito"/>
              </a:rPr>
              <a:t> </a:t>
            </a:r>
            <a:r>
              <a:rPr sz="2400" spc="5" dirty="0">
                <a:latin typeface="Carlito"/>
                <a:cs typeface="Carlito"/>
              </a:rPr>
              <a:t>provide</a:t>
            </a:r>
            <a:r>
              <a:rPr sz="2400" spc="-50" dirty="0">
                <a:latin typeface="Carlito"/>
                <a:cs typeface="Carlito"/>
              </a:rPr>
              <a:t> </a:t>
            </a:r>
            <a:r>
              <a:rPr sz="2400" spc="10" dirty="0">
                <a:latin typeface="Carlito"/>
                <a:cs typeface="Carlito"/>
              </a:rPr>
              <a:t>connections</a:t>
            </a:r>
            <a:r>
              <a:rPr sz="2400" spc="-125" dirty="0">
                <a:latin typeface="Carlito"/>
                <a:cs typeface="Carlito"/>
              </a:rPr>
              <a:t> </a:t>
            </a:r>
            <a:r>
              <a:rPr sz="2400" dirty="0">
                <a:latin typeface="Carlito"/>
                <a:cs typeface="Carlito"/>
              </a:rPr>
              <a:t>for</a:t>
            </a:r>
            <a:r>
              <a:rPr sz="2400" spc="-15" dirty="0">
                <a:latin typeface="Carlito"/>
                <a:cs typeface="Carlito"/>
              </a:rPr>
              <a:t> </a:t>
            </a:r>
            <a:r>
              <a:rPr sz="2400" spc="-10" dirty="0">
                <a:latin typeface="Carlito"/>
                <a:cs typeface="Carlito"/>
              </a:rPr>
              <a:t>MANs</a:t>
            </a:r>
            <a:r>
              <a:rPr sz="2400" spc="30" dirty="0">
                <a:latin typeface="Carlito"/>
                <a:cs typeface="Carlito"/>
              </a:rPr>
              <a:t> </a:t>
            </a:r>
            <a:r>
              <a:rPr sz="2400" spc="10" dirty="0">
                <a:latin typeface="Carlito"/>
                <a:cs typeface="Carlito"/>
              </a:rPr>
              <a:t>include</a:t>
            </a:r>
            <a:r>
              <a:rPr sz="2400" spc="-135" dirty="0">
                <a:latin typeface="Carlito"/>
                <a:cs typeface="Carlito"/>
              </a:rPr>
              <a:t> </a:t>
            </a:r>
            <a:r>
              <a:rPr sz="2400" spc="10" dirty="0">
                <a:latin typeface="Carlito"/>
                <a:cs typeface="Carlito"/>
              </a:rPr>
              <a:t>high-</a:t>
            </a:r>
            <a:endParaRPr sz="2400" dirty="0">
              <a:latin typeface="Carlito"/>
              <a:cs typeface="Carlito"/>
            </a:endParaRPr>
          </a:p>
          <a:p>
            <a:pPr marL="246379">
              <a:lnSpc>
                <a:spcPts val="2805"/>
              </a:lnSpc>
            </a:pPr>
            <a:r>
              <a:rPr sz="2400" spc="-5" dirty="0">
                <a:latin typeface="Carlito"/>
                <a:cs typeface="Carlito"/>
              </a:rPr>
              <a:t>routers, </a:t>
            </a:r>
            <a:r>
              <a:rPr sz="2400" spc="5" dirty="0">
                <a:latin typeface="Carlito"/>
                <a:cs typeface="Carlito"/>
              </a:rPr>
              <a:t>switches</a:t>
            </a:r>
            <a:r>
              <a:rPr lang="en-US" sz="2400" spc="5" dirty="0">
                <a:latin typeface="Carlito"/>
                <a:cs typeface="Carlito"/>
              </a:rPr>
              <a:t>.</a:t>
            </a:r>
            <a:endParaRPr sz="2400" dirty="0">
              <a:latin typeface="Carlito"/>
              <a:cs typeface="Carli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3" name="object 3"/>
          <p:cNvSpPr txBox="1">
            <a:spLocks noGrp="1"/>
          </p:cNvSpPr>
          <p:nvPr>
            <p:ph type="title"/>
          </p:nvPr>
        </p:nvSpPr>
        <p:spPr>
          <a:xfrm>
            <a:off x="690880" y="407035"/>
            <a:ext cx="7025640" cy="575310"/>
          </a:xfrm>
          <a:prstGeom prst="rect">
            <a:avLst/>
          </a:prstGeom>
        </p:spPr>
        <p:txBody>
          <a:bodyPr vert="horz" wrap="square" lIns="0" tIns="13335" rIns="0" bIns="0" rtlCol="0">
            <a:spAutoFit/>
          </a:bodyPr>
          <a:lstStyle/>
          <a:p>
            <a:pPr marL="12700">
              <a:lnSpc>
                <a:spcPct val="100000"/>
              </a:lnSpc>
              <a:spcBef>
                <a:spcPts val="105"/>
              </a:spcBef>
            </a:pPr>
            <a:r>
              <a:rPr sz="3600" spc="-10" dirty="0"/>
              <a:t>Metropolitan </a:t>
            </a:r>
            <a:r>
              <a:rPr sz="3600" spc="-20" dirty="0"/>
              <a:t>Area </a:t>
            </a:r>
            <a:r>
              <a:rPr sz="3600" spc="10" dirty="0"/>
              <a:t>Network</a:t>
            </a:r>
            <a:r>
              <a:rPr sz="3600" spc="-254" dirty="0"/>
              <a:t> </a:t>
            </a:r>
            <a:r>
              <a:rPr sz="3600" spc="-5" dirty="0"/>
              <a:t>(MAN)</a:t>
            </a:r>
            <a:endParaRPr sz="3600" dirty="0"/>
          </a:p>
        </p:txBody>
      </p:sp>
      <p:sp>
        <p:nvSpPr>
          <p:cNvPr id="5" name="object 5"/>
          <p:cNvSpPr txBox="1"/>
          <p:nvPr/>
        </p:nvSpPr>
        <p:spPr>
          <a:xfrm>
            <a:off x="8588756" y="6667024"/>
            <a:ext cx="290195" cy="173355"/>
          </a:xfrm>
          <a:prstGeom prst="rect">
            <a:avLst/>
          </a:prstGeom>
        </p:spPr>
        <p:txBody>
          <a:bodyPr vert="horz" wrap="square" lIns="0" tIns="0" rIns="0" bIns="0" rtlCol="0">
            <a:spAutoFit/>
          </a:bodyPr>
          <a:lstStyle/>
          <a:p>
            <a:pPr marL="38100">
              <a:lnSpc>
                <a:spcPts val="1255"/>
              </a:lnSpc>
            </a:pPr>
            <a:fld id="{81D60167-4931-47E6-BA6A-407CBD079E47}" type="slidenum">
              <a:rPr sz="1050" spc="-5" dirty="0">
                <a:solidFill>
                  <a:srgbClr val="D2D2D2"/>
                </a:solidFill>
                <a:latin typeface="Arial"/>
                <a:cs typeface="Arial"/>
              </a:rPr>
              <a:t>24</a:t>
            </a:fld>
            <a:endParaRPr sz="1050">
              <a:latin typeface="Arial"/>
              <a:cs typeface="Arial"/>
            </a:endParaRPr>
          </a:p>
        </p:txBody>
      </p:sp>
      <p:sp>
        <p:nvSpPr>
          <p:cNvPr id="8" name="Rectangle 3">
            <a:extLst>
              <a:ext uri="{FF2B5EF4-FFF2-40B4-BE49-F238E27FC236}">
                <a16:creationId xmlns:a16="http://schemas.microsoft.com/office/drawing/2014/main" xmlns="" id="{0651174C-FC82-4E45-BBDC-8514FE42EBD9}"/>
              </a:ext>
            </a:extLst>
          </p:cNvPr>
          <p:cNvSpPr>
            <a:spLocks noGrp="1" noChangeArrowheads="1"/>
          </p:cNvSpPr>
          <p:nvPr>
            <p:ph type="body" idx="1"/>
          </p:nvPr>
        </p:nvSpPr>
        <p:spPr>
          <a:xfrm>
            <a:off x="1371600" y="5828824"/>
            <a:ext cx="9144000" cy="838200"/>
          </a:xfrm>
        </p:spPr>
        <p:txBody>
          <a:bodyPr/>
          <a:lstStyle/>
          <a:p>
            <a:r>
              <a:rPr lang="en-US" altLang="en-US" dirty="0"/>
              <a:t>A metropolitan area network based on cable TV.</a:t>
            </a:r>
          </a:p>
        </p:txBody>
      </p:sp>
      <p:pic>
        <p:nvPicPr>
          <p:cNvPr id="9" name="Picture 4">
            <a:extLst>
              <a:ext uri="{FF2B5EF4-FFF2-40B4-BE49-F238E27FC236}">
                <a16:creationId xmlns:a16="http://schemas.microsoft.com/office/drawing/2014/main" xmlns="" id="{367155D9-F5C0-4FDF-BD2D-0F1E25CCB9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80" y="1502425"/>
            <a:ext cx="7173913" cy="395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82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3" name="object 3"/>
          <p:cNvSpPr txBox="1">
            <a:spLocks noGrp="1"/>
          </p:cNvSpPr>
          <p:nvPr>
            <p:ph type="title"/>
          </p:nvPr>
        </p:nvSpPr>
        <p:spPr>
          <a:xfrm>
            <a:off x="690880" y="407035"/>
            <a:ext cx="2379345" cy="575310"/>
          </a:xfrm>
          <a:prstGeom prst="rect">
            <a:avLst/>
          </a:prstGeom>
        </p:spPr>
        <p:txBody>
          <a:bodyPr vert="horz" wrap="square" lIns="0" tIns="13335" rIns="0" bIns="0" rtlCol="0">
            <a:spAutoFit/>
          </a:bodyPr>
          <a:lstStyle/>
          <a:p>
            <a:pPr marL="12700">
              <a:lnSpc>
                <a:spcPct val="100000"/>
              </a:lnSpc>
              <a:spcBef>
                <a:spcPts val="105"/>
              </a:spcBef>
            </a:pPr>
            <a:r>
              <a:rPr sz="3600" spc="-15" dirty="0"/>
              <a:t>The</a:t>
            </a:r>
            <a:r>
              <a:rPr sz="3600" spc="-60" dirty="0"/>
              <a:t> </a:t>
            </a:r>
            <a:r>
              <a:rPr sz="3600" spc="-5" dirty="0"/>
              <a:t>Internet</a:t>
            </a:r>
            <a:endParaRPr sz="3600"/>
          </a:p>
        </p:txBody>
      </p:sp>
      <p:sp>
        <p:nvSpPr>
          <p:cNvPr id="4" name="object 4"/>
          <p:cNvSpPr txBox="1"/>
          <p:nvPr/>
        </p:nvSpPr>
        <p:spPr>
          <a:xfrm>
            <a:off x="765492" y="1233741"/>
            <a:ext cx="7564755" cy="758190"/>
          </a:xfrm>
          <a:prstGeom prst="rect">
            <a:avLst/>
          </a:prstGeom>
        </p:spPr>
        <p:txBody>
          <a:bodyPr vert="horz" wrap="square" lIns="0" tIns="12700" rIns="0" bIns="0" rtlCol="0">
            <a:spAutoFit/>
          </a:bodyPr>
          <a:lstStyle/>
          <a:p>
            <a:pPr marL="358140" marR="5080" indent="-346075">
              <a:lnSpc>
                <a:spcPct val="100000"/>
              </a:lnSpc>
              <a:spcBef>
                <a:spcPts val="100"/>
              </a:spcBef>
              <a:buClr>
                <a:srgbClr val="0083B7"/>
              </a:buClr>
              <a:buFont typeface="Wingdings"/>
              <a:buChar char=""/>
              <a:tabLst>
                <a:tab pos="358140" algn="l"/>
                <a:tab pos="358775" algn="l"/>
              </a:tabLst>
            </a:pPr>
            <a:r>
              <a:rPr sz="2400" spc="10" dirty="0">
                <a:latin typeface="Carlito"/>
                <a:cs typeface="Carlito"/>
              </a:rPr>
              <a:t>The </a:t>
            </a:r>
            <a:r>
              <a:rPr sz="2400" spc="-5" dirty="0">
                <a:latin typeface="Carlito"/>
                <a:cs typeface="Carlito"/>
              </a:rPr>
              <a:t>internet </a:t>
            </a:r>
            <a:r>
              <a:rPr sz="2400" dirty="0">
                <a:latin typeface="Carlito"/>
                <a:cs typeface="Carlito"/>
              </a:rPr>
              <a:t>is defined </a:t>
            </a:r>
            <a:r>
              <a:rPr sz="2400" spc="-20" dirty="0">
                <a:latin typeface="Carlito"/>
                <a:cs typeface="Carlito"/>
              </a:rPr>
              <a:t>as </a:t>
            </a:r>
            <a:r>
              <a:rPr sz="2400" dirty="0">
                <a:latin typeface="Carlito"/>
                <a:cs typeface="Carlito"/>
              </a:rPr>
              <a:t>a </a:t>
            </a:r>
            <a:r>
              <a:rPr sz="2400" spc="-5" dirty="0">
                <a:latin typeface="Carlito"/>
                <a:cs typeface="Carlito"/>
              </a:rPr>
              <a:t>global </a:t>
            </a:r>
            <a:r>
              <a:rPr sz="2400" spc="5" dirty="0">
                <a:latin typeface="Carlito"/>
                <a:cs typeface="Carlito"/>
              </a:rPr>
              <a:t>mesh of</a:t>
            </a:r>
            <a:r>
              <a:rPr sz="2400" spc="-270" dirty="0">
                <a:latin typeface="Carlito"/>
                <a:cs typeface="Carlito"/>
              </a:rPr>
              <a:t> </a:t>
            </a:r>
            <a:r>
              <a:rPr sz="2400" spc="5" dirty="0">
                <a:latin typeface="Carlito"/>
                <a:cs typeface="Carlito"/>
              </a:rPr>
              <a:t>interconnected  </a:t>
            </a:r>
            <a:r>
              <a:rPr sz="2400" spc="-5" dirty="0">
                <a:latin typeface="Carlito"/>
                <a:cs typeface="Carlito"/>
              </a:rPr>
              <a:t>networks</a:t>
            </a:r>
            <a:endParaRPr sz="2400" dirty="0">
              <a:latin typeface="Carlito"/>
              <a:cs typeface="Carlito"/>
            </a:endParaRPr>
          </a:p>
        </p:txBody>
      </p:sp>
      <p:sp>
        <p:nvSpPr>
          <p:cNvPr id="5" name="object 5"/>
          <p:cNvSpPr/>
          <p:nvPr/>
        </p:nvSpPr>
        <p:spPr>
          <a:xfrm>
            <a:off x="1704275" y="2128828"/>
            <a:ext cx="5932742" cy="4417249"/>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8588756" y="6667024"/>
            <a:ext cx="290195" cy="173355"/>
          </a:xfrm>
          <a:prstGeom prst="rect">
            <a:avLst/>
          </a:prstGeom>
        </p:spPr>
        <p:txBody>
          <a:bodyPr vert="horz" wrap="square" lIns="0" tIns="0" rIns="0" bIns="0" rtlCol="0">
            <a:spAutoFit/>
          </a:bodyPr>
          <a:lstStyle/>
          <a:p>
            <a:pPr marL="38100">
              <a:lnSpc>
                <a:spcPts val="1255"/>
              </a:lnSpc>
            </a:pPr>
            <a:fld id="{81D60167-4931-47E6-BA6A-407CBD079E47}" type="slidenum">
              <a:rPr sz="1050" spc="-5" dirty="0">
                <a:solidFill>
                  <a:srgbClr val="D2D2D2"/>
                </a:solidFill>
                <a:latin typeface="Arial"/>
                <a:cs typeface="Arial"/>
              </a:rPr>
              <a:t>25</a:t>
            </a:fld>
            <a:endParaRPr sz="105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3" name="object 3"/>
          <p:cNvSpPr txBox="1">
            <a:spLocks noGrp="1"/>
          </p:cNvSpPr>
          <p:nvPr>
            <p:ph type="title"/>
          </p:nvPr>
        </p:nvSpPr>
        <p:spPr>
          <a:xfrm>
            <a:off x="690880" y="407035"/>
            <a:ext cx="5899150" cy="575310"/>
          </a:xfrm>
          <a:prstGeom prst="rect">
            <a:avLst/>
          </a:prstGeom>
        </p:spPr>
        <p:txBody>
          <a:bodyPr vert="horz" wrap="square" lIns="0" tIns="13335" rIns="0" bIns="0" rtlCol="0">
            <a:spAutoFit/>
          </a:bodyPr>
          <a:lstStyle/>
          <a:p>
            <a:pPr marL="12700">
              <a:lnSpc>
                <a:spcPct val="100000"/>
              </a:lnSpc>
              <a:spcBef>
                <a:spcPts val="105"/>
              </a:spcBef>
            </a:pPr>
            <a:r>
              <a:rPr sz="3600" dirty="0"/>
              <a:t>Virtual </a:t>
            </a:r>
            <a:r>
              <a:rPr sz="3600" spc="-30" dirty="0"/>
              <a:t>Private </a:t>
            </a:r>
            <a:r>
              <a:rPr sz="3600" spc="10" dirty="0"/>
              <a:t>Network</a:t>
            </a:r>
            <a:r>
              <a:rPr sz="3600" spc="-130" dirty="0"/>
              <a:t> </a:t>
            </a:r>
            <a:r>
              <a:rPr sz="3600" spc="5" dirty="0"/>
              <a:t>(VPN)</a:t>
            </a:r>
            <a:endParaRPr sz="3600" dirty="0"/>
          </a:p>
        </p:txBody>
      </p:sp>
      <p:sp>
        <p:nvSpPr>
          <p:cNvPr id="4" name="object 4"/>
          <p:cNvSpPr/>
          <p:nvPr/>
        </p:nvSpPr>
        <p:spPr>
          <a:xfrm>
            <a:off x="1628373" y="3681740"/>
            <a:ext cx="5887253" cy="2860158"/>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81672" y="1364524"/>
            <a:ext cx="7997508" cy="2064476"/>
          </a:xfrm>
          <a:prstGeom prst="rect">
            <a:avLst/>
          </a:prstGeom>
        </p:spPr>
        <p:txBody>
          <a:bodyPr vert="horz" wrap="square" lIns="0" tIns="27305" rIns="0" bIns="0" rtlCol="0">
            <a:spAutoFit/>
          </a:bodyPr>
          <a:lstStyle/>
          <a:p>
            <a:pPr marL="358140" marR="522605" indent="-346075">
              <a:lnSpc>
                <a:spcPts val="2160"/>
              </a:lnSpc>
              <a:spcBef>
                <a:spcPts val="215"/>
              </a:spcBef>
              <a:buClr>
                <a:srgbClr val="0083B7"/>
              </a:buClr>
              <a:buFont typeface="Wingdings"/>
              <a:buChar char=""/>
              <a:tabLst>
                <a:tab pos="358140" algn="l"/>
                <a:tab pos="358775" algn="l"/>
              </a:tabLst>
            </a:pPr>
            <a:r>
              <a:rPr sz="2400" spc="-5" dirty="0">
                <a:latin typeface="Carlito"/>
                <a:cs typeface="Carlito"/>
              </a:rPr>
              <a:t>A</a:t>
            </a:r>
            <a:r>
              <a:rPr sz="2400" spc="-45" dirty="0">
                <a:latin typeface="Carlito"/>
                <a:cs typeface="Carlito"/>
              </a:rPr>
              <a:t> </a:t>
            </a:r>
            <a:r>
              <a:rPr sz="2400" spc="-10" dirty="0">
                <a:latin typeface="Carlito"/>
                <a:cs typeface="Carlito"/>
              </a:rPr>
              <a:t>VPN</a:t>
            </a:r>
            <a:r>
              <a:rPr sz="2400" spc="-90" dirty="0">
                <a:latin typeface="Carlito"/>
                <a:cs typeface="Carlito"/>
              </a:rPr>
              <a:t> </a:t>
            </a:r>
            <a:r>
              <a:rPr sz="2400" spc="-15" dirty="0">
                <a:latin typeface="Carlito"/>
                <a:cs typeface="Carlito"/>
              </a:rPr>
              <a:t>is </a:t>
            </a:r>
            <a:r>
              <a:rPr sz="2400" spc="-5" dirty="0">
                <a:latin typeface="Carlito"/>
                <a:cs typeface="Carlito"/>
              </a:rPr>
              <a:t>a</a:t>
            </a:r>
            <a:r>
              <a:rPr sz="2400" spc="-15" dirty="0">
                <a:latin typeface="Carlito"/>
                <a:cs typeface="Carlito"/>
              </a:rPr>
              <a:t> private</a:t>
            </a:r>
            <a:r>
              <a:rPr sz="2400" spc="-135" dirty="0">
                <a:latin typeface="Carlito"/>
                <a:cs typeface="Carlito"/>
              </a:rPr>
              <a:t> </a:t>
            </a:r>
            <a:r>
              <a:rPr sz="2400" spc="-20" dirty="0">
                <a:latin typeface="Carlito"/>
                <a:cs typeface="Carlito"/>
              </a:rPr>
              <a:t>network</a:t>
            </a:r>
            <a:r>
              <a:rPr sz="2400" spc="-135" dirty="0">
                <a:latin typeface="Carlito"/>
                <a:cs typeface="Carlito"/>
              </a:rPr>
              <a:t> </a:t>
            </a:r>
            <a:r>
              <a:rPr sz="2400" spc="-5" dirty="0">
                <a:latin typeface="Carlito"/>
                <a:cs typeface="Carlito"/>
              </a:rPr>
              <a:t>that</a:t>
            </a:r>
            <a:r>
              <a:rPr sz="2400" spc="-75" dirty="0">
                <a:latin typeface="Carlito"/>
                <a:cs typeface="Carlito"/>
              </a:rPr>
              <a:t> </a:t>
            </a:r>
            <a:r>
              <a:rPr sz="2400" spc="-15" dirty="0">
                <a:latin typeface="Carlito"/>
                <a:cs typeface="Carlito"/>
              </a:rPr>
              <a:t>is </a:t>
            </a:r>
            <a:r>
              <a:rPr sz="2400" spc="-5" dirty="0">
                <a:latin typeface="Carlito"/>
                <a:cs typeface="Carlito"/>
              </a:rPr>
              <a:t>constructed</a:t>
            </a:r>
            <a:r>
              <a:rPr sz="2400" spc="-185" dirty="0">
                <a:latin typeface="Carlito"/>
                <a:cs typeface="Carlito"/>
              </a:rPr>
              <a:t> </a:t>
            </a:r>
            <a:r>
              <a:rPr sz="2400" spc="-20" dirty="0">
                <a:latin typeface="Carlito"/>
                <a:cs typeface="Carlito"/>
              </a:rPr>
              <a:t>within</a:t>
            </a:r>
            <a:r>
              <a:rPr sz="2400" spc="-105" dirty="0">
                <a:latin typeface="Carlito"/>
                <a:cs typeface="Carlito"/>
              </a:rPr>
              <a:t> </a:t>
            </a:r>
            <a:r>
              <a:rPr sz="2400" spc="-5" dirty="0">
                <a:latin typeface="Carlito"/>
                <a:cs typeface="Carlito"/>
              </a:rPr>
              <a:t>a</a:t>
            </a:r>
            <a:r>
              <a:rPr sz="2400" spc="-20" dirty="0">
                <a:latin typeface="Carlito"/>
                <a:cs typeface="Carlito"/>
              </a:rPr>
              <a:t> public</a:t>
            </a:r>
            <a:r>
              <a:rPr sz="2400" spc="-75" dirty="0">
                <a:latin typeface="Carlito"/>
                <a:cs typeface="Carlito"/>
              </a:rPr>
              <a:t> </a:t>
            </a:r>
            <a:r>
              <a:rPr sz="2400" spc="-20" dirty="0">
                <a:latin typeface="Carlito"/>
                <a:cs typeface="Carlito"/>
              </a:rPr>
              <a:t>network  </a:t>
            </a:r>
            <a:r>
              <a:rPr sz="2400" spc="-15" dirty="0">
                <a:latin typeface="Carlito"/>
                <a:cs typeface="Carlito"/>
              </a:rPr>
              <a:t>infrastructure</a:t>
            </a:r>
            <a:r>
              <a:rPr sz="2400" spc="-225" dirty="0">
                <a:latin typeface="Carlito"/>
                <a:cs typeface="Carlito"/>
              </a:rPr>
              <a:t> </a:t>
            </a:r>
            <a:r>
              <a:rPr sz="2400" spc="-5" dirty="0">
                <a:latin typeface="Carlito"/>
                <a:cs typeface="Carlito"/>
              </a:rPr>
              <a:t>such</a:t>
            </a:r>
            <a:r>
              <a:rPr sz="2400" spc="-110" dirty="0">
                <a:latin typeface="Carlito"/>
                <a:cs typeface="Carlito"/>
              </a:rPr>
              <a:t> </a:t>
            </a:r>
            <a:r>
              <a:rPr sz="2400" spc="-5" dirty="0">
                <a:latin typeface="Carlito"/>
                <a:cs typeface="Carlito"/>
              </a:rPr>
              <a:t>as</a:t>
            </a:r>
            <a:r>
              <a:rPr sz="2400" spc="-105" dirty="0">
                <a:latin typeface="Carlito"/>
                <a:cs typeface="Carlito"/>
              </a:rPr>
              <a:t> </a:t>
            </a:r>
            <a:r>
              <a:rPr sz="2400" spc="-5" dirty="0">
                <a:latin typeface="Carlito"/>
                <a:cs typeface="Carlito"/>
              </a:rPr>
              <a:t>the</a:t>
            </a:r>
            <a:r>
              <a:rPr sz="2400" spc="-55" dirty="0">
                <a:latin typeface="Carlito"/>
                <a:cs typeface="Carlito"/>
              </a:rPr>
              <a:t> </a:t>
            </a:r>
            <a:r>
              <a:rPr sz="2400" spc="-10" dirty="0">
                <a:latin typeface="Carlito"/>
                <a:cs typeface="Carlito"/>
              </a:rPr>
              <a:t>global</a:t>
            </a:r>
            <a:r>
              <a:rPr sz="2400" spc="-45" dirty="0">
                <a:latin typeface="Carlito"/>
                <a:cs typeface="Carlito"/>
              </a:rPr>
              <a:t> </a:t>
            </a:r>
            <a:r>
              <a:rPr sz="2400" spc="-10" dirty="0">
                <a:latin typeface="Carlito"/>
                <a:cs typeface="Carlito"/>
              </a:rPr>
              <a:t>Internet.</a:t>
            </a:r>
            <a:endParaRPr lang="en-US" sz="2400" spc="-10" dirty="0">
              <a:latin typeface="Carlito"/>
              <a:cs typeface="Carlito"/>
            </a:endParaRPr>
          </a:p>
          <a:p>
            <a:pPr marL="358140" marR="522605" indent="-346075">
              <a:lnSpc>
                <a:spcPts val="2160"/>
              </a:lnSpc>
              <a:spcBef>
                <a:spcPts val="215"/>
              </a:spcBef>
              <a:buClr>
                <a:srgbClr val="0083B7"/>
              </a:buClr>
              <a:buFont typeface="Wingdings"/>
              <a:buChar char=""/>
              <a:tabLst>
                <a:tab pos="358140" algn="l"/>
                <a:tab pos="358775" algn="l"/>
              </a:tabLst>
            </a:pPr>
            <a:endParaRPr sz="2400" dirty="0">
              <a:latin typeface="Carlito"/>
              <a:cs typeface="Carlito"/>
            </a:endParaRPr>
          </a:p>
          <a:p>
            <a:pPr marL="358140" marR="522605" indent="-346075">
              <a:lnSpc>
                <a:spcPts val="2160"/>
              </a:lnSpc>
              <a:spcBef>
                <a:spcPts val="215"/>
              </a:spcBef>
              <a:buClr>
                <a:srgbClr val="0083B7"/>
              </a:buClr>
              <a:buFont typeface="Wingdings"/>
              <a:buChar char=""/>
              <a:tabLst>
                <a:tab pos="358140" algn="l"/>
                <a:tab pos="358775" algn="l"/>
              </a:tabLst>
            </a:pPr>
            <a:r>
              <a:rPr sz="2400" spc="-5" dirty="0">
                <a:latin typeface="Carlito"/>
              </a:rPr>
              <a:t>Using VPN, a telecommuter can access the network of the company</a:t>
            </a:r>
            <a:r>
              <a:rPr lang="en-US" sz="2400" spc="-5" dirty="0">
                <a:latin typeface="Carlito"/>
              </a:rPr>
              <a:t> </a:t>
            </a:r>
            <a:r>
              <a:rPr sz="2400" spc="-5" dirty="0">
                <a:latin typeface="Carlito"/>
              </a:rPr>
              <a:t>headquarters through the Internet by building a secure tunnel between the  telecommuter’s PC and a VPN router in the headquarters.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3">
            <a:extLst>
              <a:ext uri="{FF2B5EF4-FFF2-40B4-BE49-F238E27FC236}">
                <a16:creationId xmlns:a16="http://schemas.microsoft.com/office/drawing/2014/main" xmlns="" id="{25D6914A-7C37-4BA5-9834-AC63A8301E31}"/>
              </a:ext>
            </a:extLst>
          </p:cNvPr>
          <p:cNvSpPr>
            <a:spLocks noGrp="1" noChangeArrowheads="1"/>
          </p:cNvSpPr>
          <p:nvPr>
            <p:ph type="body" idx="1"/>
          </p:nvPr>
        </p:nvSpPr>
        <p:spPr>
          <a:xfrm>
            <a:off x="613237" y="1223010"/>
            <a:ext cx="8382000" cy="3288080"/>
          </a:xfrm>
        </p:spPr>
        <p:txBody>
          <a:bodyPr/>
          <a:lstStyle/>
          <a:p>
            <a:pPr marL="358140" marR="5080" indent="-346075" algn="l" rtl="0">
              <a:spcBef>
                <a:spcPts val="100"/>
              </a:spcBef>
              <a:buClr>
                <a:srgbClr val="0083B7"/>
              </a:buClr>
              <a:buFont typeface="Wingdings"/>
              <a:buChar char=""/>
              <a:tabLst>
                <a:tab pos="358140" algn="l"/>
                <a:tab pos="358775" algn="l"/>
              </a:tabLst>
            </a:pPr>
            <a:r>
              <a:rPr lang="en-US" altLang="ru-RU" kern="1200" spc="10" dirty="0"/>
              <a:t>Clients</a:t>
            </a:r>
          </a:p>
          <a:p>
            <a:pPr marL="800100" lvl="1" indent="-342900">
              <a:spcBef>
                <a:spcPct val="0"/>
              </a:spcBef>
              <a:buFont typeface="Arial" panose="020B0604020202020204" pitchFamily="34" charset="0"/>
              <a:buChar char="•"/>
            </a:pPr>
            <a:r>
              <a:rPr lang="en-US" altLang="ru-RU" sz="2000" dirty="0"/>
              <a:t>End user personal computers or networked computers</a:t>
            </a:r>
          </a:p>
          <a:p>
            <a:pPr marL="800100" lvl="1" indent="-342900">
              <a:spcBef>
                <a:spcPct val="0"/>
              </a:spcBef>
              <a:buFont typeface="Arial" panose="020B0604020202020204" pitchFamily="34" charset="0"/>
              <a:buChar char="•"/>
            </a:pPr>
            <a:endParaRPr lang="en-US" altLang="ru-RU" sz="2000" dirty="0"/>
          </a:p>
          <a:p>
            <a:pPr marL="358140" marR="5080" indent="-346075" algn="l" rtl="0" eaLnBrk="1" hangingPunct="1">
              <a:spcBef>
                <a:spcPts val="100"/>
              </a:spcBef>
              <a:buClr>
                <a:srgbClr val="0083B7"/>
              </a:buClr>
              <a:buFont typeface="Wingdings"/>
              <a:buChar char=""/>
              <a:tabLst>
                <a:tab pos="358140" algn="l"/>
                <a:tab pos="358775" algn="l"/>
              </a:tabLst>
            </a:pPr>
            <a:r>
              <a:rPr lang="en-US" altLang="ru-RU" kern="1200" spc="10" dirty="0"/>
              <a:t>Servers</a:t>
            </a:r>
          </a:p>
          <a:p>
            <a:pPr marL="800100" lvl="1" indent="-342900">
              <a:spcBef>
                <a:spcPct val="0"/>
              </a:spcBef>
              <a:buFont typeface="Arial" panose="020B0604020202020204" pitchFamily="34" charset="0"/>
              <a:buChar char="•"/>
            </a:pPr>
            <a:r>
              <a:rPr lang="en-US" altLang="ru-RU" sz="2000" dirty="0"/>
              <a:t>Used to manage the networks</a:t>
            </a:r>
          </a:p>
          <a:p>
            <a:pPr marL="800100" lvl="1" indent="-342900">
              <a:spcBef>
                <a:spcPct val="0"/>
              </a:spcBef>
              <a:buFont typeface="Arial" panose="020B0604020202020204" pitchFamily="34" charset="0"/>
              <a:buChar char="•"/>
            </a:pPr>
            <a:endParaRPr lang="en-US" altLang="ru-RU" sz="2000" dirty="0"/>
          </a:p>
          <a:p>
            <a:pPr marL="358140" marR="5080" indent="-346075" algn="l" rtl="0">
              <a:spcBef>
                <a:spcPts val="100"/>
              </a:spcBef>
              <a:buClr>
                <a:srgbClr val="0083B7"/>
              </a:buClr>
              <a:buFont typeface="Wingdings"/>
              <a:buChar char=""/>
              <a:tabLst>
                <a:tab pos="358140" algn="l"/>
                <a:tab pos="358775" algn="l"/>
              </a:tabLst>
            </a:pPr>
            <a:r>
              <a:rPr lang="en-US" altLang="ru-RU" kern="1200" spc="10" dirty="0"/>
              <a:t>Processing</a:t>
            </a:r>
          </a:p>
          <a:p>
            <a:pPr marL="800100" lvl="1" indent="-342900" eaLnBrk="1" hangingPunct="1">
              <a:spcBef>
                <a:spcPct val="0"/>
              </a:spcBef>
              <a:buFont typeface="Arial" panose="020B0604020202020204" pitchFamily="34" charset="0"/>
              <a:buChar char="•"/>
            </a:pPr>
            <a:r>
              <a:rPr lang="en-US" altLang="ru-RU" sz="2000" dirty="0"/>
              <a:t>Shared between the clients and servers</a:t>
            </a:r>
          </a:p>
          <a:p>
            <a:pPr marL="800100" lvl="1" indent="-342900" eaLnBrk="1" hangingPunct="1">
              <a:spcBef>
                <a:spcPct val="0"/>
              </a:spcBef>
              <a:buFont typeface="Arial" panose="020B0604020202020204" pitchFamily="34" charset="0"/>
              <a:buChar char="•"/>
            </a:pPr>
            <a:r>
              <a:rPr lang="en-US" altLang="ru-RU" sz="2000" dirty="0"/>
              <a:t>Sometimes called a two-tier architecture</a:t>
            </a:r>
          </a:p>
          <a:p>
            <a:pPr marL="800100" lvl="1" indent="-342900" eaLnBrk="1" hangingPunct="1">
              <a:spcBef>
                <a:spcPct val="0"/>
              </a:spcBef>
              <a:buFont typeface="Arial" panose="020B0604020202020204" pitchFamily="34" charset="0"/>
              <a:buChar char="•"/>
            </a:pPr>
            <a:endParaRPr lang="en-US" altLang="ru-RU" sz="2000" dirty="0"/>
          </a:p>
        </p:txBody>
      </p:sp>
      <p:sp>
        <p:nvSpPr>
          <p:cNvPr id="6" name="object 2">
            <a:extLst>
              <a:ext uri="{FF2B5EF4-FFF2-40B4-BE49-F238E27FC236}">
                <a16:creationId xmlns:a16="http://schemas.microsoft.com/office/drawing/2014/main" xmlns="" id="{5B9D3F20-139F-4B2C-BE73-974F5926CB3F}"/>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7" name="object 3">
            <a:extLst>
              <a:ext uri="{FF2B5EF4-FFF2-40B4-BE49-F238E27FC236}">
                <a16:creationId xmlns:a16="http://schemas.microsoft.com/office/drawing/2014/main" xmlns="" id="{1AD28819-57F0-4673-98E0-E79D8F5687B2}"/>
              </a:ext>
            </a:extLst>
          </p:cNvPr>
          <p:cNvSpPr txBox="1">
            <a:spLocks/>
          </p:cNvSpPr>
          <p:nvPr/>
        </p:nvSpPr>
        <p:spPr>
          <a:xfrm>
            <a:off x="690880" y="407035"/>
            <a:ext cx="5899150" cy="575310"/>
          </a:xfrm>
          <a:prstGeom prst="rect">
            <a:avLst/>
          </a:prstGeom>
        </p:spPr>
        <p:txBody>
          <a:bodyPr vert="horz" wrap="square" lIns="0" tIns="13335" rIns="0" bIns="0" rtlCol="0">
            <a:spAutoFit/>
          </a:bodyPr>
          <a:lstStyle>
            <a:lvl1pPr>
              <a:defRPr sz="3200" b="1" i="0">
                <a:solidFill>
                  <a:schemeClr val="bg1"/>
                </a:solidFill>
                <a:latin typeface="Carlito"/>
                <a:ea typeface="+mj-ea"/>
                <a:cs typeface="Carlito"/>
              </a:defRPr>
            </a:lvl1pPr>
          </a:lstStyle>
          <a:p>
            <a:pPr marL="12700">
              <a:spcBef>
                <a:spcPts val="105"/>
              </a:spcBef>
            </a:pPr>
            <a:r>
              <a:rPr lang="en-US" altLang="ru-RU" sz="3600" dirty="0"/>
              <a:t>Client- Server Networks</a:t>
            </a:r>
            <a:endParaRPr lang="en-US" sz="3600" kern="0" dirty="0"/>
          </a:p>
        </p:txBody>
      </p:sp>
      <p:pic>
        <p:nvPicPr>
          <p:cNvPr id="8" name="Picture 4" descr="6">
            <a:extLst>
              <a:ext uri="{FF2B5EF4-FFF2-40B4-BE49-F238E27FC236}">
                <a16:creationId xmlns:a16="http://schemas.microsoft.com/office/drawing/2014/main" xmlns="" id="{A0801C15-850F-4D30-A5EE-9C99CAC42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488482"/>
            <a:ext cx="6858000" cy="229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672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3">
            <a:extLst>
              <a:ext uri="{FF2B5EF4-FFF2-40B4-BE49-F238E27FC236}">
                <a16:creationId xmlns:a16="http://schemas.microsoft.com/office/drawing/2014/main" xmlns="" id="{E5DFB824-9EBE-4217-AF51-3A2106B87A26}"/>
              </a:ext>
            </a:extLst>
          </p:cNvPr>
          <p:cNvSpPr>
            <a:spLocks noGrp="1" noChangeArrowheads="1"/>
          </p:cNvSpPr>
          <p:nvPr>
            <p:ph type="body" idx="1"/>
          </p:nvPr>
        </p:nvSpPr>
        <p:spPr>
          <a:xfrm>
            <a:off x="533400" y="1565469"/>
            <a:ext cx="8229600" cy="2523768"/>
          </a:xfrm>
        </p:spPr>
        <p:txBody>
          <a:bodyPr/>
          <a:lstStyle/>
          <a:p>
            <a:pPr marL="358140" marR="5080" indent="-346075" algn="l" rtl="0" eaLnBrk="1" hangingPunct="1">
              <a:spcBef>
                <a:spcPts val="100"/>
              </a:spcBef>
              <a:buClr>
                <a:srgbClr val="0083B7"/>
              </a:buClr>
              <a:buFont typeface="Wingdings"/>
              <a:buChar char=""/>
              <a:tabLst>
                <a:tab pos="358140" algn="l"/>
                <a:tab pos="358775" algn="l"/>
              </a:tabLst>
            </a:pPr>
            <a:r>
              <a:rPr lang="en-US" altLang="ru-RU" kern="1200" spc="10" dirty="0"/>
              <a:t>Central Server Architecture</a:t>
            </a:r>
          </a:p>
          <a:p>
            <a:pPr marL="800100" lvl="1" indent="-342900" eaLnBrk="1" hangingPunct="1">
              <a:spcBef>
                <a:spcPct val="0"/>
              </a:spcBef>
              <a:buFont typeface="Arial" panose="020B0604020202020204" pitchFamily="34" charset="0"/>
              <a:buChar char="•"/>
            </a:pPr>
            <a:r>
              <a:rPr lang="en-US" altLang="ru-RU" sz="2000" dirty="0"/>
              <a:t>P2P file-sharing software connects all PCs to a central server</a:t>
            </a:r>
          </a:p>
          <a:p>
            <a:pPr marL="800100" lvl="1" indent="-342900" eaLnBrk="1" hangingPunct="1">
              <a:spcBef>
                <a:spcPct val="0"/>
              </a:spcBef>
              <a:buFont typeface="Arial" panose="020B0604020202020204" pitchFamily="34" charset="0"/>
              <a:buChar char="•"/>
            </a:pPr>
            <a:r>
              <a:rPr lang="en-US" altLang="ru-RU" sz="2000" dirty="0"/>
              <a:t>When a PC requests a file, the server searches all active peers on the network.</a:t>
            </a:r>
          </a:p>
          <a:p>
            <a:pPr marL="800100" lvl="1" indent="-342900" eaLnBrk="1" hangingPunct="1">
              <a:spcBef>
                <a:spcPct val="0"/>
              </a:spcBef>
              <a:buFont typeface="Arial" panose="020B0604020202020204" pitchFamily="34" charset="0"/>
              <a:buChar char="•"/>
            </a:pPr>
            <a:r>
              <a:rPr lang="en-US" altLang="ru-RU" sz="2000" dirty="0"/>
              <a:t>The server sends the requesting PC a list of links to all active peers who have the file.</a:t>
            </a:r>
          </a:p>
          <a:p>
            <a:pPr marL="800100" lvl="1" indent="-342900" eaLnBrk="1" hangingPunct="1">
              <a:spcBef>
                <a:spcPct val="0"/>
              </a:spcBef>
              <a:buFont typeface="Arial" panose="020B0604020202020204" pitchFamily="34" charset="0"/>
              <a:buChar char="•"/>
            </a:pPr>
            <a:r>
              <a:rPr lang="en-US" altLang="ru-RU" sz="2000" dirty="0"/>
              <a:t>Clicking a link connects the two PCs and automatically transfers the file to the requesting PC.</a:t>
            </a:r>
          </a:p>
        </p:txBody>
      </p:sp>
      <p:sp>
        <p:nvSpPr>
          <p:cNvPr id="6" name="object 2">
            <a:extLst>
              <a:ext uri="{FF2B5EF4-FFF2-40B4-BE49-F238E27FC236}">
                <a16:creationId xmlns:a16="http://schemas.microsoft.com/office/drawing/2014/main" xmlns="" id="{AE6654FC-5EB1-47C8-B18B-80908A4EE9CB}"/>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7" name="object 3">
            <a:extLst>
              <a:ext uri="{FF2B5EF4-FFF2-40B4-BE49-F238E27FC236}">
                <a16:creationId xmlns:a16="http://schemas.microsoft.com/office/drawing/2014/main" xmlns="" id="{0F9EF04D-D8C6-41F5-9566-7E2FAB5031CF}"/>
              </a:ext>
            </a:extLst>
          </p:cNvPr>
          <p:cNvSpPr txBox="1">
            <a:spLocks/>
          </p:cNvSpPr>
          <p:nvPr/>
        </p:nvSpPr>
        <p:spPr>
          <a:xfrm>
            <a:off x="690880" y="407035"/>
            <a:ext cx="5899150" cy="575310"/>
          </a:xfrm>
          <a:prstGeom prst="rect">
            <a:avLst/>
          </a:prstGeom>
        </p:spPr>
        <p:txBody>
          <a:bodyPr vert="horz" wrap="square" lIns="0" tIns="13335" rIns="0" bIns="0" rtlCol="0">
            <a:spAutoFit/>
          </a:bodyPr>
          <a:lstStyle>
            <a:lvl1pPr>
              <a:defRPr sz="3200" b="1" i="0">
                <a:solidFill>
                  <a:schemeClr val="bg1"/>
                </a:solidFill>
                <a:latin typeface="Carlito"/>
                <a:ea typeface="+mj-ea"/>
                <a:cs typeface="Carlito"/>
              </a:defRPr>
            </a:lvl1pPr>
          </a:lstStyle>
          <a:p>
            <a:pPr marL="12700">
              <a:spcBef>
                <a:spcPts val="105"/>
              </a:spcBef>
            </a:pPr>
            <a:r>
              <a:rPr lang="en-US" altLang="ru-RU" sz="3600" dirty="0"/>
              <a:t>Peer-to-Peer Networks</a:t>
            </a:r>
            <a:endParaRPr lang="en-US" sz="3600" kern="0" dirty="0"/>
          </a:p>
        </p:txBody>
      </p:sp>
      <p:pic>
        <p:nvPicPr>
          <p:cNvPr id="3" name="Picture 2">
            <a:extLst>
              <a:ext uri="{FF2B5EF4-FFF2-40B4-BE49-F238E27FC236}">
                <a16:creationId xmlns:a16="http://schemas.microsoft.com/office/drawing/2014/main" xmlns="" id="{5F246CE4-9DB5-4A67-B203-25A3BFBDE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0109" y="4467212"/>
            <a:ext cx="5112361" cy="1969898"/>
          </a:xfrm>
          <a:prstGeom prst="rect">
            <a:avLst/>
          </a:prstGeom>
        </p:spPr>
      </p:pic>
    </p:spTree>
    <p:extLst>
      <p:ext uri="{BB962C8B-B14F-4D97-AF65-F5344CB8AC3E}">
        <p14:creationId xmlns:p14="http://schemas.microsoft.com/office/powerpoint/2010/main" val="4042991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a:extLst>
              <a:ext uri="{FF2B5EF4-FFF2-40B4-BE49-F238E27FC236}">
                <a16:creationId xmlns:a16="http://schemas.microsoft.com/office/drawing/2014/main" xmlns="" id="{C6B654F3-C473-4976-BB23-C00BC17FE7C4}"/>
              </a:ext>
            </a:extLst>
          </p:cNvPr>
          <p:cNvSpPr>
            <a:spLocks noChangeArrowheads="1"/>
          </p:cNvSpPr>
          <p:nvPr/>
        </p:nvSpPr>
        <p:spPr bwMode="auto">
          <a:xfrm>
            <a:off x="533400" y="1328038"/>
            <a:ext cx="7626927" cy="283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358140" marR="5080" lvl="1" indent="-346075">
              <a:lnSpc>
                <a:spcPct val="150000"/>
              </a:lnSpc>
              <a:spcBef>
                <a:spcPts val="100"/>
              </a:spcBef>
              <a:buClr>
                <a:srgbClr val="0083B7"/>
              </a:buClr>
              <a:buFont typeface="Wingdings"/>
              <a:buChar char=""/>
              <a:tabLst>
                <a:tab pos="358140" algn="l"/>
                <a:tab pos="358775" algn="l"/>
              </a:tabLst>
            </a:pPr>
            <a:r>
              <a:rPr lang="en-US" altLang="en-US" sz="2400" spc="10" dirty="0">
                <a:latin typeface="Carlito"/>
              </a:rPr>
              <a:t>In wireless network there are no wires between hosts and servers. </a:t>
            </a:r>
          </a:p>
          <a:p>
            <a:pPr marL="358140" marR="5080" lvl="1" indent="-346075">
              <a:lnSpc>
                <a:spcPct val="150000"/>
              </a:lnSpc>
              <a:spcBef>
                <a:spcPts val="100"/>
              </a:spcBef>
              <a:buClr>
                <a:srgbClr val="0083B7"/>
              </a:buClr>
              <a:buFont typeface="Wingdings"/>
              <a:buChar char=""/>
              <a:tabLst>
                <a:tab pos="358140" algn="l"/>
                <a:tab pos="358775" algn="l"/>
              </a:tabLst>
            </a:pPr>
            <a:r>
              <a:rPr lang="en-US" altLang="en-US" sz="2400" spc="10" dirty="0">
                <a:latin typeface="Carlito"/>
              </a:rPr>
              <a:t>The data is transferred over sets of radio transceivers.  </a:t>
            </a:r>
          </a:p>
          <a:p>
            <a:pPr marL="358140" marR="5080" lvl="1" indent="-346075">
              <a:lnSpc>
                <a:spcPct val="150000"/>
              </a:lnSpc>
              <a:spcBef>
                <a:spcPts val="100"/>
              </a:spcBef>
              <a:buClr>
                <a:srgbClr val="0083B7"/>
              </a:buClr>
              <a:buFont typeface="Wingdings"/>
              <a:buChar char=""/>
              <a:tabLst>
                <a:tab pos="358140" algn="l"/>
                <a:tab pos="358775" algn="l"/>
              </a:tabLst>
            </a:pPr>
            <a:r>
              <a:rPr lang="en-US" altLang="en-US" sz="2400" spc="10" dirty="0">
                <a:latin typeface="Carlito"/>
              </a:rPr>
              <a:t>The most common wireless networks cover ranges from hundreds of meters to a few kilometers.</a:t>
            </a:r>
          </a:p>
        </p:txBody>
      </p:sp>
      <p:sp>
        <p:nvSpPr>
          <p:cNvPr id="3" name="object 2">
            <a:extLst>
              <a:ext uri="{FF2B5EF4-FFF2-40B4-BE49-F238E27FC236}">
                <a16:creationId xmlns:a16="http://schemas.microsoft.com/office/drawing/2014/main" xmlns="" id="{B176756E-CB84-4225-B804-1D7B96165809}"/>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4" name="object 3">
            <a:extLst>
              <a:ext uri="{FF2B5EF4-FFF2-40B4-BE49-F238E27FC236}">
                <a16:creationId xmlns:a16="http://schemas.microsoft.com/office/drawing/2014/main" xmlns="" id="{F1B12B2B-2A90-4D7C-8FA1-6C3ED54F9B4D}"/>
              </a:ext>
            </a:extLst>
          </p:cNvPr>
          <p:cNvSpPr txBox="1">
            <a:spLocks/>
          </p:cNvSpPr>
          <p:nvPr/>
        </p:nvSpPr>
        <p:spPr>
          <a:xfrm>
            <a:off x="690880" y="407035"/>
            <a:ext cx="5899150" cy="567463"/>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en-US" altLang="en-US" sz="3600" b="1" spc="-30" dirty="0">
                <a:solidFill>
                  <a:schemeClr val="bg1"/>
                </a:solidFill>
                <a:latin typeface="Carlito"/>
              </a:rPr>
              <a:t>Wireless networks</a:t>
            </a:r>
          </a:p>
        </p:txBody>
      </p:sp>
      <p:pic>
        <p:nvPicPr>
          <p:cNvPr id="5" name="Picture 4">
            <a:extLst>
              <a:ext uri="{FF2B5EF4-FFF2-40B4-BE49-F238E27FC236}">
                <a16:creationId xmlns:a16="http://schemas.microsoft.com/office/drawing/2014/main" xmlns="" id="{F13469F0-B475-40D9-84E5-59C452D01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158749"/>
            <a:ext cx="8145780" cy="24680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2312" y="4416297"/>
            <a:ext cx="7773034" cy="1343660"/>
          </a:xfrm>
          <a:custGeom>
            <a:avLst/>
            <a:gdLst/>
            <a:ahLst/>
            <a:cxnLst/>
            <a:rect l="l" t="t" r="r" b="b"/>
            <a:pathLst>
              <a:path w="7773034" h="1343660">
                <a:moveTo>
                  <a:pt x="7548562" y="0"/>
                </a:moveTo>
                <a:lnTo>
                  <a:pt x="223862" y="0"/>
                </a:lnTo>
                <a:lnTo>
                  <a:pt x="178747" y="4552"/>
                </a:lnTo>
                <a:lnTo>
                  <a:pt x="136726" y="17607"/>
                </a:lnTo>
                <a:lnTo>
                  <a:pt x="98699" y="38261"/>
                </a:lnTo>
                <a:lnTo>
                  <a:pt x="65568" y="65611"/>
                </a:lnTo>
                <a:lnTo>
                  <a:pt x="38232" y="98753"/>
                </a:lnTo>
                <a:lnTo>
                  <a:pt x="17592" y="136784"/>
                </a:lnTo>
                <a:lnTo>
                  <a:pt x="4548" y="178801"/>
                </a:lnTo>
                <a:lnTo>
                  <a:pt x="0" y="223900"/>
                </a:lnTo>
                <a:lnTo>
                  <a:pt x="0" y="1119377"/>
                </a:lnTo>
                <a:lnTo>
                  <a:pt x="4548" y="1164485"/>
                </a:lnTo>
                <a:lnTo>
                  <a:pt x="17592" y="1206500"/>
                </a:lnTo>
                <a:lnTo>
                  <a:pt x="38232" y="1244521"/>
                </a:lnTo>
                <a:lnTo>
                  <a:pt x="65568" y="1277650"/>
                </a:lnTo>
                <a:lnTo>
                  <a:pt x="98699" y="1304984"/>
                </a:lnTo>
                <a:lnTo>
                  <a:pt x="136726" y="1325623"/>
                </a:lnTo>
                <a:lnTo>
                  <a:pt x="178747" y="1338667"/>
                </a:lnTo>
                <a:lnTo>
                  <a:pt x="223862" y="1343215"/>
                </a:lnTo>
                <a:lnTo>
                  <a:pt x="7548562" y="1343215"/>
                </a:lnTo>
                <a:lnTo>
                  <a:pt x="7593661" y="1338667"/>
                </a:lnTo>
                <a:lnTo>
                  <a:pt x="7635678" y="1325623"/>
                </a:lnTo>
                <a:lnTo>
                  <a:pt x="7673709" y="1304984"/>
                </a:lnTo>
                <a:lnTo>
                  <a:pt x="7706852" y="1277650"/>
                </a:lnTo>
                <a:lnTo>
                  <a:pt x="7734202" y="1244521"/>
                </a:lnTo>
                <a:lnTo>
                  <a:pt x="7754856" y="1206500"/>
                </a:lnTo>
                <a:lnTo>
                  <a:pt x="7767911" y="1164485"/>
                </a:lnTo>
                <a:lnTo>
                  <a:pt x="7772463" y="1119377"/>
                </a:lnTo>
                <a:lnTo>
                  <a:pt x="7772463" y="223900"/>
                </a:lnTo>
                <a:lnTo>
                  <a:pt x="7767911" y="178801"/>
                </a:lnTo>
                <a:lnTo>
                  <a:pt x="7754856" y="136784"/>
                </a:lnTo>
                <a:lnTo>
                  <a:pt x="7734202" y="98753"/>
                </a:lnTo>
                <a:lnTo>
                  <a:pt x="7706852" y="65611"/>
                </a:lnTo>
                <a:lnTo>
                  <a:pt x="7673709" y="38261"/>
                </a:lnTo>
                <a:lnTo>
                  <a:pt x="7635678" y="17607"/>
                </a:lnTo>
                <a:lnTo>
                  <a:pt x="7593661" y="4552"/>
                </a:lnTo>
                <a:lnTo>
                  <a:pt x="7548562" y="0"/>
                </a:lnTo>
                <a:close/>
              </a:path>
            </a:pathLst>
          </a:custGeom>
          <a:solidFill>
            <a:srgbClr val="006188"/>
          </a:solidFill>
        </p:spPr>
        <p:txBody>
          <a:bodyPr wrap="square" lIns="0" tIns="0" rIns="0" bIns="0" rtlCol="0"/>
          <a:lstStyle/>
          <a:p>
            <a:endParaRPr/>
          </a:p>
        </p:txBody>
      </p:sp>
      <p:sp>
        <p:nvSpPr>
          <p:cNvPr id="3" name="object 3"/>
          <p:cNvSpPr txBox="1"/>
          <p:nvPr/>
        </p:nvSpPr>
        <p:spPr>
          <a:xfrm>
            <a:off x="989647" y="4569523"/>
            <a:ext cx="4459605" cy="505908"/>
          </a:xfrm>
          <a:prstGeom prst="rect">
            <a:avLst/>
          </a:prstGeom>
        </p:spPr>
        <p:txBody>
          <a:bodyPr vert="horz" wrap="square" lIns="0" tIns="13335" rIns="0" bIns="0" rtlCol="0">
            <a:spAutoFit/>
          </a:bodyPr>
          <a:lstStyle/>
          <a:p>
            <a:pPr marL="12700">
              <a:lnSpc>
                <a:spcPct val="100000"/>
              </a:lnSpc>
              <a:spcBef>
                <a:spcPts val="105"/>
              </a:spcBef>
            </a:pPr>
            <a:r>
              <a:rPr sz="3200" b="1" spc="-20" dirty="0">
                <a:solidFill>
                  <a:srgbClr val="FFFFFF"/>
                </a:solidFill>
                <a:latin typeface="Carlito"/>
                <a:cs typeface="Carlito"/>
              </a:rPr>
              <a:t>Network</a:t>
            </a:r>
            <a:r>
              <a:rPr sz="3200" b="1" spc="-15" dirty="0">
                <a:solidFill>
                  <a:srgbClr val="FFFFFF"/>
                </a:solidFill>
                <a:latin typeface="Carlito"/>
                <a:cs typeface="Carlito"/>
              </a:rPr>
              <a:t> </a:t>
            </a:r>
            <a:r>
              <a:rPr sz="3200" b="1" spc="-25" dirty="0">
                <a:solidFill>
                  <a:srgbClr val="FFFFFF"/>
                </a:solidFill>
                <a:latin typeface="Carlito"/>
                <a:cs typeface="Carlito"/>
              </a:rPr>
              <a:t>Types</a:t>
            </a:r>
            <a:endParaRPr sz="3200" dirty="0">
              <a:latin typeface="Carlito"/>
              <a:cs typeface="Carlito"/>
            </a:endParaRPr>
          </a:p>
        </p:txBody>
      </p:sp>
      <p:grpSp>
        <p:nvGrpSpPr>
          <p:cNvPr id="4" name="object 4"/>
          <p:cNvGrpSpPr/>
          <p:nvPr/>
        </p:nvGrpSpPr>
        <p:grpSpPr>
          <a:xfrm>
            <a:off x="2720975" y="2894202"/>
            <a:ext cx="3775075" cy="1525270"/>
            <a:chOff x="2720975" y="2894202"/>
            <a:chExt cx="3775075" cy="1525270"/>
          </a:xfrm>
        </p:grpSpPr>
        <p:sp>
          <p:nvSpPr>
            <p:cNvPr id="5" name="object 5"/>
            <p:cNvSpPr/>
            <p:nvPr/>
          </p:nvSpPr>
          <p:spPr>
            <a:xfrm>
              <a:off x="2733675" y="2906902"/>
              <a:ext cx="3749675" cy="1499870"/>
            </a:xfrm>
            <a:custGeom>
              <a:avLst/>
              <a:gdLst/>
              <a:ahLst/>
              <a:cxnLst/>
              <a:rect l="l" t="t" r="r" b="b"/>
              <a:pathLst>
                <a:path w="3749675" h="1499870">
                  <a:moveTo>
                    <a:pt x="2999740" y="0"/>
                  </a:moveTo>
                  <a:lnTo>
                    <a:pt x="0" y="0"/>
                  </a:lnTo>
                  <a:lnTo>
                    <a:pt x="749935" y="749935"/>
                  </a:lnTo>
                  <a:lnTo>
                    <a:pt x="0" y="1499870"/>
                  </a:lnTo>
                  <a:lnTo>
                    <a:pt x="2999740" y="1499870"/>
                  </a:lnTo>
                  <a:lnTo>
                    <a:pt x="3749675" y="749935"/>
                  </a:lnTo>
                  <a:lnTo>
                    <a:pt x="2999740" y="0"/>
                  </a:lnTo>
                  <a:close/>
                </a:path>
              </a:pathLst>
            </a:custGeom>
            <a:solidFill>
              <a:srgbClr val="B11A1A"/>
            </a:solidFill>
          </p:spPr>
          <p:txBody>
            <a:bodyPr wrap="square" lIns="0" tIns="0" rIns="0" bIns="0" rtlCol="0"/>
            <a:lstStyle/>
            <a:p>
              <a:endParaRPr/>
            </a:p>
          </p:txBody>
        </p:sp>
        <p:sp>
          <p:nvSpPr>
            <p:cNvPr id="6" name="object 6"/>
            <p:cNvSpPr/>
            <p:nvPr/>
          </p:nvSpPr>
          <p:spPr>
            <a:xfrm>
              <a:off x="2733675" y="2906902"/>
              <a:ext cx="3749675" cy="1499870"/>
            </a:xfrm>
            <a:custGeom>
              <a:avLst/>
              <a:gdLst/>
              <a:ahLst/>
              <a:cxnLst/>
              <a:rect l="l" t="t" r="r" b="b"/>
              <a:pathLst>
                <a:path w="3749675" h="1499870">
                  <a:moveTo>
                    <a:pt x="0" y="0"/>
                  </a:moveTo>
                  <a:lnTo>
                    <a:pt x="2999740" y="0"/>
                  </a:lnTo>
                  <a:lnTo>
                    <a:pt x="3749675" y="749935"/>
                  </a:lnTo>
                  <a:lnTo>
                    <a:pt x="2999740" y="1499870"/>
                  </a:lnTo>
                  <a:lnTo>
                    <a:pt x="0" y="1499870"/>
                  </a:lnTo>
                  <a:lnTo>
                    <a:pt x="749935" y="749935"/>
                  </a:lnTo>
                  <a:lnTo>
                    <a:pt x="0" y="0"/>
                  </a:lnTo>
                  <a:close/>
                </a:path>
              </a:pathLst>
            </a:custGeom>
            <a:ln w="25400">
              <a:solidFill>
                <a:srgbClr val="FFFFFF"/>
              </a:solidFill>
            </a:ln>
          </p:spPr>
          <p:txBody>
            <a:bodyPr wrap="square" lIns="0" tIns="0" rIns="0" bIns="0" rtlCol="0"/>
            <a:lstStyle/>
            <a:p>
              <a:endParaRPr/>
            </a:p>
          </p:txBody>
        </p:sp>
      </p:grpSp>
      <p:sp>
        <p:nvSpPr>
          <p:cNvPr id="7" name="object 7"/>
          <p:cNvSpPr txBox="1"/>
          <p:nvPr/>
        </p:nvSpPr>
        <p:spPr>
          <a:xfrm>
            <a:off x="3512820" y="3158744"/>
            <a:ext cx="2251075" cy="906780"/>
          </a:xfrm>
          <a:prstGeom prst="rect">
            <a:avLst/>
          </a:prstGeom>
        </p:spPr>
        <p:txBody>
          <a:bodyPr vert="horz" wrap="square" lIns="0" tIns="66040" rIns="0" bIns="0" rtlCol="0">
            <a:spAutoFit/>
          </a:bodyPr>
          <a:lstStyle/>
          <a:p>
            <a:pPr marL="12700" marR="5080" indent="427355">
              <a:lnSpc>
                <a:spcPts val="3279"/>
              </a:lnSpc>
              <a:spcBef>
                <a:spcPts val="520"/>
              </a:spcBef>
            </a:pPr>
            <a:r>
              <a:rPr sz="3050" spc="-5" dirty="0">
                <a:solidFill>
                  <a:srgbClr val="FFFFFF"/>
                </a:solidFill>
                <a:latin typeface="Carlito"/>
                <a:cs typeface="Carlito"/>
              </a:rPr>
              <a:t>Network  </a:t>
            </a:r>
            <a:r>
              <a:rPr sz="3050" spc="-45" dirty="0">
                <a:solidFill>
                  <a:srgbClr val="FFFFFF"/>
                </a:solidFill>
                <a:latin typeface="Carlito"/>
                <a:cs typeface="Carlito"/>
              </a:rPr>
              <a:t>F</a:t>
            </a:r>
            <a:r>
              <a:rPr sz="3050" spc="-10" dirty="0">
                <a:solidFill>
                  <a:srgbClr val="FFFFFF"/>
                </a:solidFill>
                <a:latin typeface="Carlito"/>
                <a:cs typeface="Carlito"/>
              </a:rPr>
              <a:t>un</a:t>
            </a:r>
            <a:r>
              <a:rPr sz="3050" dirty="0">
                <a:solidFill>
                  <a:srgbClr val="FFFFFF"/>
                </a:solidFill>
                <a:latin typeface="Carlito"/>
                <a:cs typeface="Carlito"/>
              </a:rPr>
              <a:t>d</a:t>
            </a:r>
            <a:r>
              <a:rPr sz="3050" spc="-25" dirty="0">
                <a:solidFill>
                  <a:srgbClr val="FFFFFF"/>
                </a:solidFill>
                <a:latin typeface="Carlito"/>
                <a:cs typeface="Carlito"/>
              </a:rPr>
              <a:t>a</a:t>
            </a:r>
            <a:r>
              <a:rPr sz="3050" spc="-35" dirty="0">
                <a:solidFill>
                  <a:srgbClr val="FFFFFF"/>
                </a:solidFill>
                <a:latin typeface="Carlito"/>
                <a:cs typeface="Carlito"/>
              </a:rPr>
              <a:t>m</a:t>
            </a:r>
            <a:r>
              <a:rPr sz="3050" spc="-5" dirty="0">
                <a:solidFill>
                  <a:srgbClr val="FFFFFF"/>
                </a:solidFill>
                <a:latin typeface="Carlito"/>
                <a:cs typeface="Carlito"/>
              </a:rPr>
              <a:t>e</a:t>
            </a:r>
            <a:r>
              <a:rPr sz="3050" dirty="0">
                <a:solidFill>
                  <a:srgbClr val="FFFFFF"/>
                </a:solidFill>
                <a:latin typeface="Carlito"/>
                <a:cs typeface="Carlito"/>
              </a:rPr>
              <a:t>n</a:t>
            </a:r>
            <a:r>
              <a:rPr sz="3050" spc="10" dirty="0">
                <a:solidFill>
                  <a:srgbClr val="FFFFFF"/>
                </a:solidFill>
                <a:latin typeface="Carlito"/>
                <a:cs typeface="Carlito"/>
              </a:rPr>
              <a:t>t</a:t>
            </a:r>
            <a:r>
              <a:rPr sz="3050" spc="-25" dirty="0">
                <a:solidFill>
                  <a:srgbClr val="FFFFFF"/>
                </a:solidFill>
                <a:latin typeface="Carlito"/>
                <a:cs typeface="Carlito"/>
              </a:rPr>
              <a:t>a</a:t>
            </a:r>
            <a:r>
              <a:rPr sz="3050" spc="10" dirty="0">
                <a:solidFill>
                  <a:srgbClr val="FFFFFF"/>
                </a:solidFill>
                <a:latin typeface="Carlito"/>
                <a:cs typeface="Carlito"/>
              </a:rPr>
              <a:t>l</a:t>
            </a:r>
            <a:r>
              <a:rPr sz="3050" spc="-5" dirty="0">
                <a:solidFill>
                  <a:srgbClr val="FFFFFF"/>
                </a:solidFill>
                <a:latin typeface="Carlito"/>
                <a:cs typeface="Carlito"/>
              </a:rPr>
              <a:t>s</a:t>
            </a:r>
            <a:endParaRPr sz="3050">
              <a:latin typeface="Carlito"/>
              <a:cs typeface="Carlito"/>
            </a:endParaRPr>
          </a:p>
        </p:txBody>
      </p:sp>
      <p:sp>
        <p:nvSpPr>
          <p:cNvPr id="8" name="object 8"/>
          <p:cNvSpPr txBox="1"/>
          <p:nvPr/>
        </p:nvSpPr>
        <p:spPr>
          <a:xfrm>
            <a:off x="8588756" y="6667024"/>
            <a:ext cx="290195" cy="173355"/>
          </a:xfrm>
          <a:prstGeom prst="rect">
            <a:avLst/>
          </a:prstGeom>
        </p:spPr>
        <p:txBody>
          <a:bodyPr vert="horz" wrap="square" lIns="0" tIns="0" rIns="0" bIns="0" rtlCol="0">
            <a:spAutoFit/>
          </a:bodyPr>
          <a:lstStyle/>
          <a:p>
            <a:pPr marL="38100">
              <a:lnSpc>
                <a:spcPts val="1255"/>
              </a:lnSpc>
            </a:pPr>
            <a:fld id="{81D60167-4931-47E6-BA6A-407CBD079E47}" type="slidenum">
              <a:rPr sz="1050" spc="-5" dirty="0">
                <a:solidFill>
                  <a:srgbClr val="D2D2D2"/>
                </a:solidFill>
                <a:latin typeface="Arial"/>
                <a:cs typeface="Arial"/>
              </a:rPr>
              <a:t>3</a:t>
            </a:fld>
            <a:endParaRPr sz="1050">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6350" rIns="0" bIns="0" rtlCol="0">
            <a:spAutoFit/>
          </a:bodyPr>
          <a:lstStyle/>
          <a:p>
            <a:pPr marL="12700">
              <a:lnSpc>
                <a:spcPct val="100000"/>
              </a:lnSpc>
              <a:spcBef>
                <a:spcPts val="50"/>
              </a:spcBef>
            </a:pPr>
            <a:r>
              <a:rPr spc="10" dirty="0"/>
              <a:t>Presentation_ID</a:t>
            </a:r>
          </a:p>
        </p:txBody>
      </p:sp>
      <p:sp>
        <p:nvSpPr>
          <p:cNvPr id="10" name="object 10"/>
          <p:cNvSpPr txBox="1">
            <a:spLocks noGrp="1"/>
          </p:cNvSpPr>
          <p:nvPr>
            <p:ph type="dt" sz="half" idx="6"/>
          </p:nvPr>
        </p:nvSpPr>
        <p:spPr>
          <a:prstGeom prst="rect">
            <a:avLst/>
          </a:prstGeom>
        </p:spPr>
        <p:txBody>
          <a:bodyPr vert="horz" wrap="square" lIns="0" tIns="6350" rIns="0" bIns="0" rtlCol="0">
            <a:spAutoFit/>
          </a:bodyPr>
          <a:lstStyle/>
          <a:p>
            <a:pPr marL="12700">
              <a:lnSpc>
                <a:spcPct val="100000"/>
              </a:lnSpc>
              <a:spcBef>
                <a:spcPts val="50"/>
              </a:spcBef>
            </a:pPr>
            <a:r>
              <a:rPr spc="10" dirty="0"/>
              <a:t>© 2009 </a:t>
            </a:r>
            <a:r>
              <a:rPr spc="30" dirty="0"/>
              <a:t>Cisco </a:t>
            </a:r>
            <a:r>
              <a:rPr spc="10" dirty="0"/>
              <a:t>Systems, </a:t>
            </a:r>
            <a:r>
              <a:rPr spc="5" dirty="0"/>
              <a:t>Inc. All </a:t>
            </a:r>
            <a:r>
              <a:rPr dirty="0"/>
              <a:t>rights </a:t>
            </a:r>
            <a:r>
              <a:rPr spc="-5" dirty="0"/>
              <a:t>reserved. </a:t>
            </a:r>
            <a:r>
              <a:rPr spc="30" dirty="0"/>
              <a:t>Cisco </a:t>
            </a:r>
            <a:r>
              <a:rPr dirty="0"/>
              <a:t>Confidential</a:t>
            </a:r>
          </a:p>
        </p:txBody>
      </p:sp>
    </p:spTree>
    <p:extLst>
      <p:ext uri="{BB962C8B-B14F-4D97-AF65-F5344CB8AC3E}">
        <p14:creationId xmlns:p14="http://schemas.microsoft.com/office/powerpoint/2010/main" val="2877566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C17051AD-5DC5-48D6-B326-407B11B062EB}"/>
              </a:ext>
            </a:extLst>
          </p:cNvPr>
          <p:cNvSpPr>
            <a:spLocks noGrp="1" noChangeArrowheads="1"/>
          </p:cNvSpPr>
          <p:nvPr>
            <p:ph type="title"/>
          </p:nvPr>
        </p:nvSpPr>
        <p:spPr/>
        <p:txBody>
          <a:bodyPr/>
          <a:lstStyle/>
          <a:p>
            <a:r>
              <a:rPr lang="en-US" altLang="en-US"/>
              <a:t>Wireless Networks (2)</a:t>
            </a:r>
          </a:p>
        </p:txBody>
      </p:sp>
      <p:sp>
        <p:nvSpPr>
          <p:cNvPr id="23555" name="Rectangle 3">
            <a:extLst>
              <a:ext uri="{FF2B5EF4-FFF2-40B4-BE49-F238E27FC236}">
                <a16:creationId xmlns:a16="http://schemas.microsoft.com/office/drawing/2014/main" xmlns="" id="{F6165733-C024-48AD-BC22-9EBDF24F4B6A}"/>
              </a:ext>
            </a:extLst>
          </p:cNvPr>
          <p:cNvSpPr>
            <a:spLocks noGrp="1" noChangeArrowheads="1"/>
          </p:cNvSpPr>
          <p:nvPr>
            <p:ph type="body" idx="1"/>
          </p:nvPr>
        </p:nvSpPr>
        <p:spPr>
          <a:xfrm>
            <a:off x="2540000" y="5834063"/>
            <a:ext cx="6700838" cy="838200"/>
          </a:xfrm>
        </p:spPr>
        <p:txBody>
          <a:bodyPr/>
          <a:lstStyle/>
          <a:p>
            <a:pPr algn="l">
              <a:lnSpc>
                <a:spcPct val="90000"/>
              </a:lnSpc>
            </a:pPr>
            <a:r>
              <a:rPr lang="en-US" altLang="en-US" dirty="0">
                <a:solidFill>
                  <a:schemeClr val="accent2"/>
                </a:solidFill>
              </a:rPr>
              <a:t>(a)</a:t>
            </a:r>
            <a:r>
              <a:rPr lang="en-US" altLang="en-US" dirty="0"/>
              <a:t> Bluetooth configuration</a:t>
            </a:r>
          </a:p>
          <a:p>
            <a:pPr algn="l">
              <a:lnSpc>
                <a:spcPct val="90000"/>
              </a:lnSpc>
            </a:pPr>
            <a:r>
              <a:rPr lang="en-US" altLang="en-US" dirty="0">
                <a:solidFill>
                  <a:schemeClr val="accent2"/>
                </a:solidFill>
              </a:rPr>
              <a:t>(b)</a:t>
            </a:r>
            <a:r>
              <a:rPr lang="en-US" altLang="en-US" dirty="0"/>
              <a:t> Wireless LAN</a:t>
            </a:r>
          </a:p>
        </p:txBody>
      </p:sp>
      <p:pic>
        <p:nvPicPr>
          <p:cNvPr id="23556" name="Picture 4">
            <a:extLst>
              <a:ext uri="{FF2B5EF4-FFF2-40B4-BE49-F238E27FC236}">
                <a16:creationId xmlns:a16="http://schemas.microsoft.com/office/drawing/2014/main" xmlns="" id="{BE622828-576B-4A35-A071-78049F838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299" y="1905000"/>
            <a:ext cx="7899400" cy="3511550"/>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2">
            <a:extLst>
              <a:ext uri="{FF2B5EF4-FFF2-40B4-BE49-F238E27FC236}">
                <a16:creationId xmlns:a16="http://schemas.microsoft.com/office/drawing/2014/main" xmlns="" id="{82FC08F4-ACF2-4A8A-868C-ACDF8AF2E404}"/>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6" name="object 3">
            <a:extLst>
              <a:ext uri="{FF2B5EF4-FFF2-40B4-BE49-F238E27FC236}">
                <a16:creationId xmlns:a16="http://schemas.microsoft.com/office/drawing/2014/main" xmlns="" id="{8F88446F-495A-4E63-AC51-A3115C5ABE85}"/>
              </a:ext>
            </a:extLst>
          </p:cNvPr>
          <p:cNvSpPr txBox="1">
            <a:spLocks/>
          </p:cNvSpPr>
          <p:nvPr/>
        </p:nvSpPr>
        <p:spPr>
          <a:xfrm>
            <a:off x="690880" y="407035"/>
            <a:ext cx="5899150" cy="567463"/>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en-US" altLang="en-US" sz="3600" b="1" spc="-30" dirty="0">
                <a:solidFill>
                  <a:schemeClr val="bg1"/>
                </a:solidFill>
                <a:latin typeface="Carlito"/>
              </a:rPr>
              <a:t>Wireless networks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C17051AD-5DC5-48D6-B326-407B11B062EB}"/>
              </a:ext>
            </a:extLst>
          </p:cNvPr>
          <p:cNvSpPr>
            <a:spLocks noGrp="1" noChangeArrowheads="1"/>
          </p:cNvSpPr>
          <p:nvPr>
            <p:ph type="title"/>
          </p:nvPr>
        </p:nvSpPr>
        <p:spPr/>
        <p:txBody>
          <a:bodyPr/>
          <a:lstStyle/>
          <a:p>
            <a:r>
              <a:rPr lang="en-US" altLang="en-US"/>
              <a:t>Wireless Networks (2)</a:t>
            </a:r>
          </a:p>
        </p:txBody>
      </p:sp>
      <p:sp>
        <p:nvSpPr>
          <p:cNvPr id="5" name="object 2">
            <a:extLst>
              <a:ext uri="{FF2B5EF4-FFF2-40B4-BE49-F238E27FC236}">
                <a16:creationId xmlns:a16="http://schemas.microsoft.com/office/drawing/2014/main" xmlns="" id="{82FC08F4-ACF2-4A8A-868C-ACDF8AF2E404}"/>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6" name="object 3">
            <a:extLst>
              <a:ext uri="{FF2B5EF4-FFF2-40B4-BE49-F238E27FC236}">
                <a16:creationId xmlns:a16="http://schemas.microsoft.com/office/drawing/2014/main" xmlns="" id="{8F88446F-495A-4E63-AC51-A3115C5ABE85}"/>
              </a:ext>
            </a:extLst>
          </p:cNvPr>
          <p:cNvSpPr txBox="1">
            <a:spLocks/>
          </p:cNvSpPr>
          <p:nvPr/>
        </p:nvSpPr>
        <p:spPr>
          <a:xfrm>
            <a:off x="690880" y="407035"/>
            <a:ext cx="5899150" cy="567463"/>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en-US" altLang="en-US" sz="3600" b="1" spc="-30" dirty="0">
                <a:solidFill>
                  <a:schemeClr val="bg1"/>
                </a:solidFill>
                <a:latin typeface="Carlito"/>
              </a:rPr>
              <a:t>Wireless networks</a:t>
            </a:r>
          </a:p>
        </p:txBody>
      </p:sp>
      <p:sp>
        <p:nvSpPr>
          <p:cNvPr id="7" name="Rectangle 3">
            <a:extLst>
              <a:ext uri="{FF2B5EF4-FFF2-40B4-BE49-F238E27FC236}">
                <a16:creationId xmlns:a16="http://schemas.microsoft.com/office/drawing/2014/main" xmlns="" id="{3EC45F5D-4485-426E-BE3A-EBC4E4B8F68C}"/>
              </a:ext>
            </a:extLst>
          </p:cNvPr>
          <p:cNvSpPr txBox="1">
            <a:spLocks noChangeArrowheads="1"/>
          </p:cNvSpPr>
          <p:nvPr/>
        </p:nvSpPr>
        <p:spPr>
          <a:xfrm>
            <a:off x="2133600" y="5661920"/>
            <a:ext cx="7240588" cy="838200"/>
          </a:xfrm>
          <a:prstGeom prst="rect">
            <a:avLst/>
          </a:prstGeom>
        </p:spPr>
        <p:txBody>
          <a:bodyPr wrap="square" lIns="0" tIns="0" rIns="0" bIns="0">
            <a:spAutoFit/>
          </a:bodyPr>
          <a:lstStyle>
            <a:lvl1pPr marL="0">
              <a:defRPr sz="2400" b="0" i="0">
                <a:solidFill>
                  <a:schemeClr val="tx1"/>
                </a:solidFill>
                <a:latin typeface="Carlito"/>
                <a:ea typeface="+mn-ea"/>
                <a:cs typeface="Carlit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lnSpc>
                <a:spcPct val="90000"/>
              </a:lnSpc>
            </a:pPr>
            <a:r>
              <a:rPr lang="en-US" altLang="en-US" kern="0" dirty="0">
                <a:solidFill>
                  <a:schemeClr val="accent2"/>
                </a:solidFill>
              </a:rPr>
              <a:t>(a)</a:t>
            </a:r>
            <a:r>
              <a:rPr lang="en-US" altLang="en-US" kern="0" dirty="0"/>
              <a:t> Individual mobile computers</a:t>
            </a:r>
          </a:p>
          <a:p>
            <a:pPr algn="l">
              <a:lnSpc>
                <a:spcPct val="90000"/>
              </a:lnSpc>
            </a:pPr>
            <a:r>
              <a:rPr lang="en-US" altLang="en-US" kern="0" dirty="0">
                <a:solidFill>
                  <a:schemeClr val="accent2"/>
                </a:solidFill>
              </a:rPr>
              <a:t>(b)</a:t>
            </a:r>
            <a:r>
              <a:rPr lang="en-US" altLang="en-US" kern="0" dirty="0"/>
              <a:t> A flying LAN</a:t>
            </a:r>
          </a:p>
        </p:txBody>
      </p:sp>
      <p:pic>
        <p:nvPicPr>
          <p:cNvPr id="8" name="Picture 4">
            <a:extLst>
              <a:ext uri="{FF2B5EF4-FFF2-40B4-BE49-F238E27FC236}">
                <a16:creationId xmlns:a16="http://schemas.microsoft.com/office/drawing/2014/main" xmlns="" id="{6DA33B83-FAB4-4749-9DE7-4377010C43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362200"/>
            <a:ext cx="8286750" cy="2478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150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2312" y="4416297"/>
            <a:ext cx="7773034" cy="1343660"/>
          </a:xfrm>
          <a:custGeom>
            <a:avLst/>
            <a:gdLst/>
            <a:ahLst/>
            <a:cxnLst/>
            <a:rect l="l" t="t" r="r" b="b"/>
            <a:pathLst>
              <a:path w="7773034" h="1343660">
                <a:moveTo>
                  <a:pt x="7548562" y="0"/>
                </a:moveTo>
                <a:lnTo>
                  <a:pt x="223862" y="0"/>
                </a:lnTo>
                <a:lnTo>
                  <a:pt x="178747" y="4552"/>
                </a:lnTo>
                <a:lnTo>
                  <a:pt x="136726" y="17607"/>
                </a:lnTo>
                <a:lnTo>
                  <a:pt x="98699" y="38261"/>
                </a:lnTo>
                <a:lnTo>
                  <a:pt x="65568" y="65611"/>
                </a:lnTo>
                <a:lnTo>
                  <a:pt x="38232" y="98753"/>
                </a:lnTo>
                <a:lnTo>
                  <a:pt x="17592" y="136784"/>
                </a:lnTo>
                <a:lnTo>
                  <a:pt x="4548" y="178801"/>
                </a:lnTo>
                <a:lnTo>
                  <a:pt x="0" y="223900"/>
                </a:lnTo>
                <a:lnTo>
                  <a:pt x="0" y="1119377"/>
                </a:lnTo>
                <a:lnTo>
                  <a:pt x="4548" y="1164485"/>
                </a:lnTo>
                <a:lnTo>
                  <a:pt x="17592" y="1206500"/>
                </a:lnTo>
                <a:lnTo>
                  <a:pt x="38232" y="1244521"/>
                </a:lnTo>
                <a:lnTo>
                  <a:pt x="65568" y="1277650"/>
                </a:lnTo>
                <a:lnTo>
                  <a:pt x="98699" y="1304984"/>
                </a:lnTo>
                <a:lnTo>
                  <a:pt x="136726" y="1325623"/>
                </a:lnTo>
                <a:lnTo>
                  <a:pt x="178747" y="1338667"/>
                </a:lnTo>
                <a:lnTo>
                  <a:pt x="223862" y="1343215"/>
                </a:lnTo>
                <a:lnTo>
                  <a:pt x="7548562" y="1343215"/>
                </a:lnTo>
                <a:lnTo>
                  <a:pt x="7593661" y="1338667"/>
                </a:lnTo>
                <a:lnTo>
                  <a:pt x="7635678" y="1325623"/>
                </a:lnTo>
                <a:lnTo>
                  <a:pt x="7673709" y="1304984"/>
                </a:lnTo>
                <a:lnTo>
                  <a:pt x="7706852" y="1277650"/>
                </a:lnTo>
                <a:lnTo>
                  <a:pt x="7734202" y="1244521"/>
                </a:lnTo>
                <a:lnTo>
                  <a:pt x="7754856" y="1206500"/>
                </a:lnTo>
                <a:lnTo>
                  <a:pt x="7767911" y="1164485"/>
                </a:lnTo>
                <a:lnTo>
                  <a:pt x="7772463" y="1119377"/>
                </a:lnTo>
                <a:lnTo>
                  <a:pt x="7772463" y="223900"/>
                </a:lnTo>
                <a:lnTo>
                  <a:pt x="7767911" y="178801"/>
                </a:lnTo>
                <a:lnTo>
                  <a:pt x="7754856" y="136784"/>
                </a:lnTo>
                <a:lnTo>
                  <a:pt x="7734202" y="98753"/>
                </a:lnTo>
                <a:lnTo>
                  <a:pt x="7706852" y="65611"/>
                </a:lnTo>
                <a:lnTo>
                  <a:pt x="7673709" y="38261"/>
                </a:lnTo>
                <a:lnTo>
                  <a:pt x="7635678" y="17607"/>
                </a:lnTo>
                <a:lnTo>
                  <a:pt x="7593661" y="4552"/>
                </a:lnTo>
                <a:lnTo>
                  <a:pt x="7548562" y="0"/>
                </a:lnTo>
                <a:close/>
              </a:path>
            </a:pathLst>
          </a:custGeom>
          <a:solidFill>
            <a:srgbClr val="006188"/>
          </a:solidFill>
        </p:spPr>
        <p:txBody>
          <a:bodyPr wrap="square" lIns="0" tIns="0" rIns="0" bIns="0" rtlCol="0"/>
          <a:lstStyle/>
          <a:p>
            <a:endParaRPr/>
          </a:p>
        </p:txBody>
      </p:sp>
      <p:sp>
        <p:nvSpPr>
          <p:cNvPr id="3" name="object 3"/>
          <p:cNvSpPr txBox="1"/>
          <p:nvPr/>
        </p:nvSpPr>
        <p:spPr>
          <a:xfrm>
            <a:off x="989647" y="4569523"/>
            <a:ext cx="6020753" cy="1811393"/>
          </a:xfrm>
          <a:prstGeom prst="rect">
            <a:avLst/>
          </a:prstGeom>
        </p:spPr>
        <p:txBody>
          <a:bodyPr vert="horz" wrap="square" lIns="0" tIns="13335" rIns="0" bIns="0" rtlCol="0">
            <a:spAutoFit/>
          </a:bodyPr>
          <a:lstStyle/>
          <a:p>
            <a:pPr marL="12700">
              <a:spcBef>
                <a:spcPts val="105"/>
              </a:spcBef>
            </a:pPr>
            <a:r>
              <a:rPr sz="5600" b="1" spc="-20" dirty="0">
                <a:solidFill>
                  <a:srgbClr val="FFFFFF"/>
                </a:solidFill>
                <a:latin typeface="Carlito"/>
                <a:cs typeface="Carlito"/>
              </a:rPr>
              <a:t>Network</a:t>
            </a:r>
            <a:r>
              <a:rPr sz="5600" b="1" spc="-15" dirty="0">
                <a:solidFill>
                  <a:srgbClr val="FFFFFF"/>
                </a:solidFill>
                <a:latin typeface="Carlito"/>
                <a:cs typeface="Carlito"/>
              </a:rPr>
              <a:t> </a:t>
            </a:r>
            <a:r>
              <a:rPr lang="en-US" altLang="en-US" sz="6000" b="1" spc="-30" dirty="0">
                <a:solidFill>
                  <a:schemeClr val="bg1"/>
                </a:solidFill>
                <a:latin typeface="Carlito"/>
              </a:rPr>
              <a:t>Topology</a:t>
            </a:r>
            <a:endParaRPr lang="en-US" sz="6600" dirty="0">
              <a:solidFill>
                <a:schemeClr val="bg1"/>
              </a:solidFill>
              <a:latin typeface="Carlito"/>
              <a:cs typeface="Carlito"/>
            </a:endParaRPr>
          </a:p>
          <a:p>
            <a:pPr marL="12700">
              <a:lnSpc>
                <a:spcPct val="100000"/>
              </a:lnSpc>
              <a:spcBef>
                <a:spcPts val="105"/>
              </a:spcBef>
            </a:pPr>
            <a:endParaRPr sz="5600" dirty="0">
              <a:latin typeface="Carlito"/>
              <a:cs typeface="Carlito"/>
            </a:endParaRPr>
          </a:p>
        </p:txBody>
      </p:sp>
      <p:grpSp>
        <p:nvGrpSpPr>
          <p:cNvPr id="4" name="object 4"/>
          <p:cNvGrpSpPr/>
          <p:nvPr/>
        </p:nvGrpSpPr>
        <p:grpSpPr>
          <a:xfrm>
            <a:off x="2720975" y="2894202"/>
            <a:ext cx="3775075" cy="1525270"/>
            <a:chOff x="2720975" y="2894202"/>
            <a:chExt cx="3775075" cy="1525270"/>
          </a:xfrm>
        </p:grpSpPr>
        <p:sp>
          <p:nvSpPr>
            <p:cNvPr id="5" name="object 5"/>
            <p:cNvSpPr/>
            <p:nvPr/>
          </p:nvSpPr>
          <p:spPr>
            <a:xfrm>
              <a:off x="2733675" y="2906902"/>
              <a:ext cx="3749675" cy="1499870"/>
            </a:xfrm>
            <a:custGeom>
              <a:avLst/>
              <a:gdLst/>
              <a:ahLst/>
              <a:cxnLst/>
              <a:rect l="l" t="t" r="r" b="b"/>
              <a:pathLst>
                <a:path w="3749675" h="1499870">
                  <a:moveTo>
                    <a:pt x="2999740" y="0"/>
                  </a:moveTo>
                  <a:lnTo>
                    <a:pt x="0" y="0"/>
                  </a:lnTo>
                  <a:lnTo>
                    <a:pt x="749935" y="749935"/>
                  </a:lnTo>
                  <a:lnTo>
                    <a:pt x="0" y="1499870"/>
                  </a:lnTo>
                  <a:lnTo>
                    <a:pt x="2999740" y="1499870"/>
                  </a:lnTo>
                  <a:lnTo>
                    <a:pt x="3749675" y="749935"/>
                  </a:lnTo>
                  <a:lnTo>
                    <a:pt x="2999740" y="0"/>
                  </a:lnTo>
                  <a:close/>
                </a:path>
              </a:pathLst>
            </a:custGeom>
            <a:solidFill>
              <a:srgbClr val="B11A1A"/>
            </a:solidFill>
          </p:spPr>
          <p:txBody>
            <a:bodyPr wrap="square" lIns="0" tIns="0" rIns="0" bIns="0" rtlCol="0"/>
            <a:lstStyle/>
            <a:p>
              <a:endParaRPr/>
            </a:p>
          </p:txBody>
        </p:sp>
        <p:sp>
          <p:nvSpPr>
            <p:cNvPr id="6" name="object 6"/>
            <p:cNvSpPr/>
            <p:nvPr/>
          </p:nvSpPr>
          <p:spPr>
            <a:xfrm>
              <a:off x="2733675" y="2906902"/>
              <a:ext cx="3749675" cy="1499870"/>
            </a:xfrm>
            <a:custGeom>
              <a:avLst/>
              <a:gdLst/>
              <a:ahLst/>
              <a:cxnLst/>
              <a:rect l="l" t="t" r="r" b="b"/>
              <a:pathLst>
                <a:path w="3749675" h="1499870">
                  <a:moveTo>
                    <a:pt x="0" y="0"/>
                  </a:moveTo>
                  <a:lnTo>
                    <a:pt x="2999740" y="0"/>
                  </a:lnTo>
                  <a:lnTo>
                    <a:pt x="3749675" y="749935"/>
                  </a:lnTo>
                  <a:lnTo>
                    <a:pt x="2999740" y="1499870"/>
                  </a:lnTo>
                  <a:lnTo>
                    <a:pt x="0" y="1499870"/>
                  </a:lnTo>
                  <a:lnTo>
                    <a:pt x="749935" y="749935"/>
                  </a:lnTo>
                  <a:lnTo>
                    <a:pt x="0" y="0"/>
                  </a:lnTo>
                  <a:close/>
                </a:path>
              </a:pathLst>
            </a:custGeom>
            <a:ln w="25400">
              <a:solidFill>
                <a:srgbClr val="FFFFFF"/>
              </a:solidFill>
            </a:ln>
          </p:spPr>
          <p:txBody>
            <a:bodyPr wrap="square" lIns="0" tIns="0" rIns="0" bIns="0" rtlCol="0"/>
            <a:lstStyle/>
            <a:p>
              <a:endParaRPr/>
            </a:p>
          </p:txBody>
        </p:sp>
      </p:grpSp>
      <p:sp>
        <p:nvSpPr>
          <p:cNvPr id="7" name="object 7"/>
          <p:cNvSpPr txBox="1"/>
          <p:nvPr/>
        </p:nvSpPr>
        <p:spPr>
          <a:xfrm>
            <a:off x="3512820" y="3158744"/>
            <a:ext cx="2251075" cy="906780"/>
          </a:xfrm>
          <a:prstGeom prst="rect">
            <a:avLst/>
          </a:prstGeom>
        </p:spPr>
        <p:txBody>
          <a:bodyPr vert="horz" wrap="square" lIns="0" tIns="66040" rIns="0" bIns="0" rtlCol="0">
            <a:spAutoFit/>
          </a:bodyPr>
          <a:lstStyle/>
          <a:p>
            <a:pPr marL="12700" marR="5080" indent="427355">
              <a:lnSpc>
                <a:spcPts val="3279"/>
              </a:lnSpc>
              <a:spcBef>
                <a:spcPts val="520"/>
              </a:spcBef>
            </a:pPr>
            <a:r>
              <a:rPr sz="3050" spc="-5" dirty="0">
                <a:solidFill>
                  <a:srgbClr val="FFFFFF"/>
                </a:solidFill>
                <a:latin typeface="Carlito"/>
                <a:cs typeface="Carlito"/>
              </a:rPr>
              <a:t>Network  </a:t>
            </a:r>
            <a:r>
              <a:rPr sz="3050" spc="-45" dirty="0">
                <a:solidFill>
                  <a:srgbClr val="FFFFFF"/>
                </a:solidFill>
                <a:latin typeface="Carlito"/>
                <a:cs typeface="Carlito"/>
              </a:rPr>
              <a:t>F</a:t>
            </a:r>
            <a:r>
              <a:rPr sz="3050" spc="-10" dirty="0">
                <a:solidFill>
                  <a:srgbClr val="FFFFFF"/>
                </a:solidFill>
                <a:latin typeface="Carlito"/>
                <a:cs typeface="Carlito"/>
              </a:rPr>
              <a:t>un</a:t>
            </a:r>
            <a:r>
              <a:rPr sz="3050" dirty="0">
                <a:solidFill>
                  <a:srgbClr val="FFFFFF"/>
                </a:solidFill>
                <a:latin typeface="Carlito"/>
                <a:cs typeface="Carlito"/>
              </a:rPr>
              <a:t>d</a:t>
            </a:r>
            <a:r>
              <a:rPr sz="3050" spc="-25" dirty="0">
                <a:solidFill>
                  <a:srgbClr val="FFFFFF"/>
                </a:solidFill>
                <a:latin typeface="Carlito"/>
                <a:cs typeface="Carlito"/>
              </a:rPr>
              <a:t>a</a:t>
            </a:r>
            <a:r>
              <a:rPr sz="3050" spc="-35" dirty="0">
                <a:solidFill>
                  <a:srgbClr val="FFFFFF"/>
                </a:solidFill>
                <a:latin typeface="Carlito"/>
                <a:cs typeface="Carlito"/>
              </a:rPr>
              <a:t>m</a:t>
            </a:r>
            <a:r>
              <a:rPr sz="3050" spc="-5" dirty="0">
                <a:solidFill>
                  <a:srgbClr val="FFFFFF"/>
                </a:solidFill>
                <a:latin typeface="Carlito"/>
                <a:cs typeface="Carlito"/>
              </a:rPr>
              <a:t>e</a:t>
            </a:r>
            <a:r>
              <a:rPr sz="3050" dirty="0">
                <a:solidFill>
                  <a:srgbClr val="FFFFFF"/>
                </a:solidFill>
                <a:latin typeface="Carlito"/>
                <a:cs typeface="Carlito"/>
              </a:rPr>
              <a:t>n</a:t>
            </a:r>
            <a:r>
              <a:rPr sz="3050" spc="10" dirty="0">
                <a:solidFill>
                  <a:srgbClr val="FFFFFF"/>
                </a:solidFill>
                <a:latin typeface="Carlito"/>
                <a:cs typeface="Carlito"/>
              </a:rPr>
              <a:t>t</a:t>
            </a:r>
            <a:r>
              <a:rPr sz="3050" spc="-25" dirty="0">
                <a:solidFill>
                  <a:srgbClr val="FFFFFF"/>
                </a:solidFill>
                <a:latin typeface="Carlito"/>
                <a:cs typeface="Carlito"/>
              </a:rPr>
              <a:t>a</a:t>
            </a:r>
            <a:r>
              <a:rPr sz="3050" spc="10" dirty="0">
                <a:solidFill>
                  <a:srgbClr val="FFFFFF"/>
                </a:solidFill>
                <a:latin typeface="Carlito"/>
                <a:cs typeface="Carlito"/>
              </a:rPr>
              <a:t>l</a:t>
            </a:r>
            <a:r>
              <a:rPr sz="3050" spc="-5" dirty="0">
                <a:solidFill>
                  <a:srgbClr val="FFFFFF"/>
                </a:solidFill>
                <a:latin typeface="Carlito"/>
                <a:cs typeface="Carlito"/>
              </a:rPr>
              <a:t>s</a:t>
            </a:r>
            <a:endParaRPr sz="3050">
              <a:latin typeface="Carlito"/>
              <a:cs typeface="Carlito"/>
            </a:endParaRPr>
          </a:p>
        </p:txBody>
      </p:sp>
      <p:sp>
        <p:nvSpPr>
          <p:cNvPr id="8" name="object 8"/>
          <p:cNvSpPr txBox="1"/>
          <p:nvPr/>
        </p:nvSpPr>
        <p:spPr>
          <a:xfrm>
            <a:off x="8588756" y="6667024"/>
            <a:ext cx="290195" cy="173355"/>
          </a:xfrm>
          <a:prstGeom prst="rect">
            <a:avLst/>
          </a:prstGeom>
        </p:spPr>
        <p:txBody>
          <a:bodyPr vert="horz" wrap="square" lIns="0" tIns="0" rIns="0" bIns="0" rtlCol="0">
            <a:spAutoFit/>
          </a:bodyPr>
          <a:lstStyle/>
          <a:p>
            <a:pPr marL="38100">
              <a:lnSpc>
                <a:spcPts val="1255"/>
              </a:lnSpc>
            </a:pPr>
            <a:fld id="{81D60167-4931-47E6-BA6A-407CBD079E47}" type="slidenum">
              <a:rPr sz="1050" spc="-5" dirty="0">
                <a:solidFill>
                  <a:srgbClr val="D2D2D2"/>
                </a:solidFill>
                <a:latin typeface="Arial"/>
                <a:cs typeface="Arial"/>
              </a:rPr>
              <a:t>32</a:t>
            </a:fld>
            <a:endParaRPr sz="1050">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6350" rIns="0" bIns="0" rtlCol="0">
            <a:spAutoFit/>
          </a:bodyPr>
          <a:lstStyle/>
          <a:p>
            <a:pPr marL="12700">
              <a:lnSpc>
                <a:spcPct val="100000"/>
              </a:lnSpc>
              <a:spcBef>
                <a:spcPts val="50"/>
              </a:spcBef>
            </a:pPr>
            <a:r>
              <a:rPr spc="10" dirty="0"/>
              <a:t>Presentation_ID</a:t>
            </a:r>
          </a:p>
        </p:txBody>
      </p:sp>
      <p:sp>
        <p:nvSpPr>
          <p:cNvPr id="10" name="object 10"/>
          <p:cNvSpPr txBox="1">
            <a:spLocks noGrp="1"/>
          </p:cNvSpPr>
          <p:nvPr>
            <p:ph type="dt" sz="half" idx="6"/>
          </p:nvPr>
        </p:nvSpPr>
        <p:spPr>
          <a:prstGeom prst="rect">
            <a:avLst/>
          </a:prstGeom>
        </p:spPr>
        <p:txBody>
          <a:bodyPr vert="horz" wrap="square" lIns="0" tIns="6350" rIns="0" bIns="0" rtlCol="0">
            <a:spAutoFit/>
          </a:bodyPr>
          <a:lstStyle/>
          <a:p>
            <a:pPr marL="12700">
              <a:lnSpc>
                <a:spcPct val="100000"/>
              </a:lnSpc>
              <a:spcBef>
                <a:spcPts val="50"/>
              </a:spcBef>
            </a:pPr>
            <a:r>
              <a:rPr spc="10" dirty="0"/>
              <a:t>© 2009 </a:t>
            </a:r>
            <a:r>
              <a:rPr spc="30" dirty="0"/>
              <a:t>Cisco </a:t>
            </a:r>
            <a:r>
              <a:rPr spc="10" dirty="0"/>
              <a:t>Systems, </a:t>
            </a:r>
            <a:r>
              <a:rPr spc="5" dirty="0"/>
              <a:t>Inc. All </a:t>
            </a:r>
            <a:r>
              <a:rPr dirty="0"/>
              <a:t>rights </a:t>
            </a:r>
            <a:r>
              <a:rPr spc="-5" dirty="0"/>
              <a:t>reserved. </a:t>
            </a:r>
            <a:r>
              <a:rPr spc="30" dirty="0"/>
              <a:t>Cisco </a:t>
            </a:r>
            <a:r>
              <a:rPr dirty="0"/>
              <a:t>Confidential</a:t>
            </a:r>
          </a:p>
        </p:txBody>
      </p:sp>
    </p:spTree>
    <p:extLst>
      <p:ext uri="{BB962C8B-B14F-4D97-AF65-F5344CB8AC3E}">
        <p14:creationId xmlns:p14="http://schemas.microsoft.com/office/powerpoint/2010/main" val="4153059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a:extLst>
              <a:ext uri="{FF2B5EF4-FFF2-40B4-BE49-F238E27FC236}">
                <a16:creationId xmlns:a16="http://schemas.microsoft.com/office/drawing/2014/main" xmlns="" id="{E90CFD8E-FC25-4D1C-8C50-C5EBCB76B111}"/>
              </a:ext>
            </a:extLst>
          </p:cNvPr>
          <p:cNvSpPr>
            <a:spLocks noChangeArrowheads="1"/>
          </p:cNvSpPr>
          <p:nvPr/>
        </p:nvSpPr>
        <p:spPr bwMode="auto">
          <a:xfrm>
            <a:off x="345440" y="1332119"/>
            <a:ext cx="8991600" cy="474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endParaRPr lang="en-US" altLang="en-US" sz="2000" b="1" dirty="0">
              <a:cs typeface="Arial" panose="020B0604020202020204" pitchFamily="34" charset="0"/>
            </a:endParaRPr>
          </a:p>
          <a:p>
            <a:pPr marL="358140" marR="522605" indent="-346075" eaLnBrk="0" hangingPunct="0">
              <a:lnSpc>
                <a:spcPts val="2160"/>
              </a:lnSpc>
              <a:spcBef>
                <a:spcPts val="215"/>
              </a:spcBef>
              <a:buClr>
                <a:srgbClr val="0083B7"/>
              </a:buClr>
              <a:buFont typeface="Wingdings"/>
              <a:buChar char=""/>
              <a:tabLst>
                <a:tab pos="358140" algn="l"/>
                <a:tab pos="358775" algn="l"/>
              </a:tabLst>
            </a:pPr>
            <a:r>
              <a:rPr lang="en-US" altLang="en-US" sz="2400" spc="-5" dirty="0">
                <a:latin typeface="Carlito"/>
              </a:rPr>
              <a:t>The physical topology of a network refers to the configuration of cables, computers, and other peripherals. </a:t>
            </a:r>
          </a:p>
          <a:p>
            <a:pPr marL="358140" marR="522605" indent="-346075" eaLnBrk="0" hangingPunct="0">
              <a:lnSpc>
                <a:spcPts val="2160"/>
              </a:lnSpc>
              <a:spcBef>
                <a:spcPts val="215"/>
              </a:spcBef>
              <a:buClr>
                <a:srgbClr val="0083B7"/>
              </a:buClr>
              <a:buFont typeface="Wingdings"/>
              <a:buChar char=""/>
              <a:tabLst>
                <a:tab pos="358140" algn="l"/>
                <a:tab pos="358775" algn="l"/>
              </a:tabLst>
            </a:pPr>
            <a:endParaRPr lang="en-US" altLang="en-US" sz="2400" spc="-5" dirty="0">
              <a:latin typeface="Carlito"/>
            </a:endParaRPr>
          </a:p>
          <a:p>
            <a:pPr marL="358140" marR="522605" indent="-346075" eaLnBrk="0" hangingPunct="0">
              <a:lnSpc>
                <a:spcPts val="2160"/>
              </a:lnSpc>
              <a:spcBef>
                <a:spcPts val="215"/>
              </a:spcBef>
              <a:buClr>
                <a:srgbClr val="0083B7"/>
              </a:buClr>
              <a:buFont typeface="Wingdings"/>
              <a:buChar char=""/>
              <a:tabLst>
                <a:tab pos="358140" algn="l"/>
                <a:tab pos="358775" algn="l"/>
              </a:tabLst>
            </a:pPr>
            <a:r>
              <a:rPr lang="en-US" altLang="en-US" sz="2400" spc="-5" dirty="0">
                <a:latin typeface="Carlito"/>
              </a:rPr>
              <a:t>The physical topologies used in networks:</a:t>
            </a:r>
          </a:p>
          <a:p>
            <a:pPr marL="811213" lvl="1" indent="-88900" eaLnBrk="0" hangingPunct="0">
              <a:lnSpc>
                <a:spcPct val="150000"/>
              </a:lnSpc>
              <a:buFontTx/>
              <a:buChar char="•"/>
            </a:pPr>
            <a:r>
              <a:rPr lang="en-US" altLang="en-US" sz="2400" b="1" spc="-5" dirty="0">
                <a:latin typeface="Carlito"/>
              </a:rPr>
              <a:t>Linear Bus </a:t>
            </a:r>
          </a:p>
          <a:p>
            <a:pPr marL="811213" lvl="1" indent="-88900" eaLnBrk="0" hangingPunct="0">
              <a:lnSpc>
                <a:spcPct val="150000"/>
              </a:lnSpc>
              <a:buFontTx/>
              <a:buChar char="•"/>
            </a:pPr>
            <a:r>
              <a:rPr lang="en-US" altLang="en-US" sz="2400" b="1" spc="-5" dirty="0">
                <a:latin typeface="Carlito"/>
              </a:rPr>
              <a:t>Star </a:t>
            </a:r>
          </a:p>
          <a:p>
            <a:pPr marL="811213" lvl="1" indent="-88900" eaLnBrk="0" hangingPunct="0">
              <a:lnSpc>
                <a:spcPct val="150000"/>
              </a:lnSpc>
              <a:buFontTx/>
              <a:buChar char="•"/>
            </a:pPr>
            <a:r>
              <a:rPr lang="en-US" altLang="en-US" sz="2400" b="1" spc="-5" dirty="0">
                <a:latin typeface="Carlito"/>
              </a:rPr>
              <a:t>Ring</a:t>
            </a:r>
          </a:p>
          <a:p>
            <a:pPr marL="811213" lvl="1" indent="-88900" eaLnBrk="0" hangingPunct="0">
              <a:lnSpc>
                <a:spcPct val="150000"/>
              </a:lnSpc>
              <a:buFontTx/>
              <a:buChar char="•"/>
            </a:pPr>
            <a:r>
              <a:rPr lang="en-US" altLang="en-US" sz="2400" b="1" spc="-5" dirty="0">
                <a:latin typeface="Carlito"/>
              </a:rPr>
              <a:t>Mesh </a:t>
            </a:r>
          </a:p>
          <a:p>
            <a:pPr marL="811213" lvl="1" indent="-88900" eaLnBrk="0" hangingPunct="0">
              <a:lnSpc>
                <a:spcPct val="150000"/>
              </a:lnSpc>
              <a:buFontTx/>
              <a:buChar char="•"/>
            </a:pPr>
            <a:r>
              <a:rPr lang="en-US" altLang="en-US" sz="2400" b="1" spc="-5" dirty="0">
                <a:latin typeface="Carlito"/>
              </a:rPr>
              <a:t>Hybrid</a:t>
            </a:r>
          </a:p>
          <a:p>
            <a:pPr lvl="1" eaLnBrk="0" hangingPunct="0"/>
            <a:endParaRPr lang="en-US" altLang="en-US" sz="2400" dirty="0">
              <a:cs typeface="Arial" panose="020B0604020202020204" pitchFamily="34" charset="0"/>
            </a:endParaRPr>
          </a:p>
        </p:txBody>
      </p:sp>
      <p:sp>
        <p:nvSpPr>
          <p:cNvPr id="3" name="object 2">
            <a:extLst>
              <a:ext uri="{FF2B5EF4-FFF2-40B4-BE49-F238E27FC236}">
                <a16:creationId xmlns:a16="http://schemas.microsoft.com/office/drawing/2014/main" xmlns="" id="{75B07492-5913-4CB6-940A-AB9E1E3E3BD0}"/>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4" name="object 3">
            <a:extLst>
              <a:ext uri="{FF2B5EF4-FFF2-40B4-BE49-F238E27FC236}">
                <a16:creationId xmlns:a16="http://schemas.microsoft.com/office/drawing/2014/main" xmlns="" id="{2E2781E9-CB80-4DDD-847D-21DB7A4C7254}"/>
              </a:ext>
            </a:extLst>
          </p:cNvPr>
          <p:cNvSpPr txBox="1">
            <a:spLocks/>
          </p:cNvSpPr>
          <p:nvPr/>
        </p:nvSpPr>
        <p:spPr>
          <a:xfrm>
            <a:off x="690880" y="407035"/>
            <a:ext cx="8300720" cy="567463"/>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en-US" altLang="en-US" sz="3600" b="1" spc="-30" dirty="0">
                <a:solidFill>
                  <a:schemeClr val="bg1"/>
                </a:solidFill>
                <a:latin typeface="Carlito"/>
              </a:rPr>
              <a:t>Physical topology of computer networks: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2DFD592D-9D44-4EF2-93DE-EE7A4E607E4F}"/>
              </a:ext>
            </a:extLst>
          </p:cNvPr>
          <p:cNvSpPr>
            <a:spLocks noGrp="1" noChangeArrowheads="1"/>
          </p:cNvSpPr>
          <p:nvPr>
            <p:ph type="title"/>
          </p:nvPr>
        </p:nvSpPr>
        <p:spPr/>
        <p:txBody>
          <a:bodyPr/>
          <a:lstStyle/>
          <a:p>
            <a:r>
              <a:rPr lang="en-US" altLang="en-US"/>
              <a:t>Local Area Networks</a:t>
            </a:r>
          </a:p>
        </p:txBody>
      </p:sp>
      <p:pic>
        <p:nvPicPr>
          <p:cNvPr id="17412" name="Picture 4">
            <a:extLst>
              <a:ext uri="{FF2B5EF4-FFF2-40B4-BE49-F238E27FC236}">
                <a16:creationId xmlns:a16="http://schemas.microsoft.com/office/drawing/2014/main" xmlns="" id="{EA085D58-B088-449D-8204-0CD25A77A4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338" y="2057400"/>
            <a:ext cx="7913688" cy="3014662"/>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2">
            <a:extLst>
              <a:ext uri="{FF2B5EF4-FFF2-40B4-BE49-F238E27FC236}">
                <a16:creationId xmlns:a16="http://schemas.microsoft.com/office/drawing/2014/main" xmlns="" id="{C3099DCA-CF47-4B02-8A0E-D75D2DB175A1}"/>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6" name="object 3">
            <a:extLst>
              <a:ext uri="{FF2B5EF4-FFF2-40B4-BE49-F238E27FC236}">
                <a16:creationId xmlns:a16="http://schemas.microsoft.com/office/drawing/2014/main" xmlns="" id="{187C5924-A6E0-465B-BA6A-020204D567E8}"/>
              </a:ext>
            </a:extLst>
          </p:cNvPr>
          <p:cNvSpPr txBox="1">
            <a:spLocks/>
          </p:cNvSpPr>
          <p:nvPr/>
        </p:nvSpPr>
        <p:spPr>
          <a:xfrm>
            <a:off x="690880" y="407035"/>
            <a:ext cx="8300720" cy="567463"/>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en-US" altLang="en-US" sz="3600" b="1" spc="-30" dirty="0">
                <a:solidFill>
                  <a:schemeClr val="bg1"/>
                </a:solidFill>
                <a:latin typeface="Carlito"/>
              </a:rPr>
              <a:t>Physical topology of computer networks: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xmlns="" id="{2037CE64-2F0E-4A93-952F-0DE26095C1B4}"/>
              </a:ext>
            </a:extLst>
          </p:cNvPr>
          <p:cNvSpPr>
            <a:spLocks noGrp="1" noChangeArrowheads="1"/>
          </p:cNvSpPr>
          <p:nvPr>
            <p:ph type="title"/>
          </p:nvPr>
        </p:nvSpPr>
        <p:spPr>
          <a:xfrm>
            <a:off x="457200" y="228600"/>
            <a:ext cx="8305800" cy="685800"/>
          </a:xfrm>
        </p:spPr>
        <p:txBody>
          <a:bodyPr/>
          <a:lstStyle/>
          <a:p>
            <a:r>
              <a:rPr lang="en-US" altLang="en-US" sz="5400" b="1"/>
              <a:t>Physical Topologies</a:t>
            </a:r>
          </a:p>
        </p:txBody>
      </p:sp>
      <p:graphicFrame>
        <p:nvGraphicFramePr>
          <p:cNvPr id="93187" name="Object 3">
            <a:extLst>
              <a:ext uri="{FF2B5EF4-FFF2-40B4-BE49-F238E27FC236}">
                <a16:creationId xmlns:a16="http://schemas.microsoft.com/office/drawing/2014/main" xmlns="" id="{A6550DD6-32C6-4DC3-BA37-6AAFB116FE81}"/>
              </a:ext>
            </a:extLst>
          </p:cNvPr>
          <p:cNvGraphicFramePr>
            <a:graphicFrameLocks noGrp="1" noChangeAspect="1"/>
          </p:cNvGraphicFramePr>
          <p:nvPr>
            <p:ph idx="1"/>
            <p:extLst>
              <p:ext uri="{D42A27DB-BD31-4B8C-83A1-F6EECF244321}">
                <p14:modId xmlns:p14="http://schemas.microsoft.com/office/powerpoint/2010/main" val="1356934264"/>
              </p:ext>
            </p:extLst>
          </p:nvPr>
        </p:nvGraphicFramePr>
        <p:xfrm>
          <a:off x="304800" y="1366684"/>
          <a:ext cx="8686800" cy="5257800"/>
        </p:xfrm>
        <a:graphic>
          <a:graphicData uri="http://schemas.openxmlformats.org/presentationml/2006/ole">
            <mc:AlternateContent xmlns:mc="http://schemas.openxmlformats.org/markup-compatibility/2006">
              <mc:Choice xmlns:v="urn:schemas-microsoft-com:vml" Requires="v">
                <p:oleObj spid="_x0000_s1277" name="Bitmap Image" r:id="rId3" imgW="5334745" imgH="3533333" progId="Paint.Picture">
                  <p:embed/>
                </p:oleObj>
              </mc:Choice>
              <mc:Fallback>
                <p:oleObj name="Bitmap Image" r:id="rId3" imgW="5334745" imgH="3533333" progId="Paint.Picture">
                  <p:embed/>
                  <p:pic>
                    <p:nvPicPr>
                      <p:cNvPr id="93187" name="Object 3">
                        <a:extLst>
                          <a:ext uri="{FF2B5EF4-FFF2-40B4-BE49-F238E27FC236}">
                            <a16:creationId xmlns:a16="http://schemas.microsoft.com/office/drawing/2014/main" xmlns="" id="{A6550DD6-32C6-4DC3-BA37-6AAFB116FE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66684"/>
                        <a:ext cx="8686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object 2">
            <a:extLst>
              <a:ext uri="{FF2B5EF4-FFF2-40B4-BE49-F238E27FC236}">
                <a16:creationId xmlns:a16="http://schemas.microsoft.com/office/drawing/2014/main" xmlns="" id="{D6DCAB6F-13A4-4905-B040-646604E8B02D}"/>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5" name="object 3">
            <a:extLst>
              <a:ext uri="{FF2B5EF4-FFF2-40B4-BE49-F238E27FC236}">
                <a16:creationId xmlns:a16="http://schemas.microsoft.com/office/drawing/2014/main" xmlns="" id="{267B93E1-0725-4C1D-B6CF-47692FEE0BDB}"/>
              </a:ext>
            </a:extLst>
          </p:cNvPr>
          <p:cNvSpPr txBox="1">
            <a:spLocks/>
          </p:cNvSpPr>
          <p:nvPr/>
        </p:nvSpPr>
        <p:spPr>
          <a:xfrm>
            <a:off x="690880" y="407035"/>
            <a:ext cx="8300720" cy="567463"/>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en-US" altLang="en-US" sz="3600" b="1" spc="-30" dirty="0">
                <a:solidFill>
                  <a:schemeClr val="bg1"/>
                </a:solidFill>
                <a:latin typeface="Carlito"/>
              </a:rPr>
              <a:t>Physical topology of computer networks: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xmlns="" id="{36D9B7EF-6613-4D86-B33D-8CE0C64FCA65}"/>
              </a:ext>
            </a:extLst>
          </p:cNvPr>
          <p:cNvSpPr>
            <a:spLocks noGrp="1" noChangeArrowheads="1"/>
          </p:cNvSpPr>
          <p:nvPr>
            <p:ph type="body" idx="1"/>
          </p:nvPr>
        </p:nvSpPr>
        <p:spPr>
          <a:xfrm>
            <a:off x="432374" y="1223010"/>
            <a:ext cx="8229600" cy="2392963"/>
          </a:xfrm>
        </p:spPr>
        <p:txBody>
          <a:bodyPr/>
          <a:lstStyle/>
          <a:p>
            <a:pPr algn="l"/>
            <a:endParaRPr lang="en-US" altLang="en-US" sz="1400" b="1" dirty="0">
              <a:latin typeface="+mn-lt"/>
            </a:endParaRPr>
          </a:p>
          <a:p>
            <a:pPr marL="246379" indent="-234315" algn="just" rtl="0">
              <a:lnSpc>
                <a:spcPts val="2800"/>
              </a:lnSpc>
              <a:spcBef>
                <a:spcPts val="100"/>
              </a:spcBef>
              <a:buClr>
                <a:srgbClr val="0083B7"/>
              </a:buClr>
              <a:buFont typeface="Wingdings"/>
              <a:buChar char=""/>
              <a:tabLst>
                <a:tab pos="247015" algn="l"/>
              </a:tabLst>
            </a:pPr>
            <a:r>
              <a:rPr lang="en-US" altLang="en-US" kern="1200" dirty="0"/>
              <a:t>In linear bus computers are connected to a common line of information and this common line is called a bus, so it is called a bus topology. A linear bus topology consists of a main run of cable with a terminator at each end . All computers are connected to the linear cable. </a:t>
            </a:r>
          </a:p>
          <a:p>
            <a:endParaRPr lang="en-US" altLang="en-US" dirty="0"/>
          </a:p>
        </p:txBody>
      </p:sp>
      <p:sp>
        <p:nvSpPr>
          <p:cNvPr id="94211" name="Text Box 3">
            <a:extLst>
              <a:ext uri="{FF2B5EF4-FFF2-40B4-BE49-F238E27FC236}">
                <a16:creationId xmlns:a16="http://schemas.microsoft.com/office/drawing/2014/main" xmlns="" id="{F8334B34-0340-4AF6-9F17-1D8379F2DC3B}"/>
              </a:ext>
            </a:extLst>
          </p:cNvPr>
          <p:cNvSpPr txBox="1">
            <a:spLocks noChangeArrowheads="1"/>
          </p:cNvSpPr>
          <p:nvPr/>
        </p:nvSpPr>
        <p:spPr bwMode="auto">
          <a:xfrm>
            <a:off x="381000" y="4932173"/>
            <a:ext cx="8610600" cy="1609725"/>
          </a:xfrm>
          <a:prstGeom prst="rect">
            <a:avLst/>
          </a:prstGeom>
          <a:solidFill>
            <a:srgbClr val="00FFCC"/>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400" dirty="0">
                <a:cs typeface="Arial" panose="020B0604020202020204" pitchFamily="34" charset="0"/>
              </a:rPr>
              <a:t>A bus topology uses a single backbone cable that is terminated at both ends. </a:t>
            </a:r>
          </a:p>
          <a:p>
            <a:pPr algn="l"/>
            <a:endParaRPr lang="en-US" altLang="en-US" sz="2400" dirty="0">
              <a:cs typeface="Arial" panose="020B0604020202020204" pitchFamily="34" charset="0"/>
            </a:endParaRPr>
          </a:p>
          <a:p>
            <a:pPr algn="l"/>
            <a:r>
              <a:rPr lang="en-US" altLang="en-US" sz="2400" dirty="0">
                <a:cs typeface="Arial" panose="020B0604020202020204" pitchFamily="34" charset="0"/>
              </a:rPr>
              <a:t>All the hosts connect directly to this backbone. </a:t>
            </a:r>
          </a:p>
        </p:txBody>
      </p:sp>
      <p:sp>
        <p:nvSpPr>
          <p:cNvPr id="4" name="object 2">
            <a:extLst>
              <a:ext uri="{FF2B5EF4-FFF2-40B4-BE49-F238E27FC236}">
                <a16:creationId xmlns:a16="http://schemas.microsoft.com/office/drawing/2014/main" xmlns="" id="{2F7180EC-B9BD-4F26-8603-AB345CD7760B}"/>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5" name="object 3">
            <a:extLst>
              <a:ext uri="{FF2B5EF4-FFF2-40B4-BE49-F238E27FC236}">
                <a16:creationId xmlns:a16="http://schemas.microsoft.com/office/drawing/2014/main" xmlns="" id="{2D9FDEA6-1AF3-403F-938C-75FD8E340A2B}"/>
              </a:ext>
            </a:extLst>
          </p:cNvPr>
          <p:cNvSpPr txBox="1">
            <a:spLocks/>
          </p:cNvSpPr>
          <p:nvPr/>
        </p:nvSpPr>
        <p:spPr>
          <a:xfrm>
            <a:off x="690880" y="407035"/>
            <a:ext cx="8300720" cy="567463"/>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en-US" altLang="en-US" sz="3600" b="1" spc="-30" dirty="0">
                <a:solidFill>
                  <a:schemeClr val="bg1"/>
                </a:solidFill>
                <a:latin typeface="Carlito"/>
              </a:rPr>
              <a:t>Linear Bus topology:</a:t>
            </a:r>
          </a:p>
        </p:txBody>
      </p:sp>
      <p:pic>
        <p:nvPicPr>
          <p:cNvPr id="6" name="Picture 3">
            <a:extLst>
              <a:ext uri="{FF2B5EF4-FFF2-40B4-BE49-F238E27FC236}">
                <a16:creationId xmlns:a16="http://schemas.microsoft.com/office/drawing/2014/main" xmlns="" id="{B6C1B8A8-91C9-45EC-86DE-585B21D52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3264310"/>
            <a:ext cx="6553200" cy="149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xmlns="" id="{C4F76889-CDB0-49BA-9EDD-5F679365FE49}"/>
              </a:ext>
            </a:extLst>
          </p:cNvPr>
          <p:cNvSpPr>
            <a:spLocks noChangeArrowheads="1"/>
          </p:cNvSpPr>
          <p:nvPr/>
        </p:nvSpPr>
        <p:spPr bwMode="auto">
          <a:xfrm>
            <a:off x="533400" y="1223010"/>
            <a:ext cx="8991600" cy="503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285750" indent="-285750" algn="just">
              <a:lnSpc>
                <a:spcPct val="150000"/>
              </a:lnSpc>
              <a:buFont typeface="Wingdings" panose="05000000000000000000" pitchFamily="2" charset="2"/>
              <a:buChar char="q"/>
            </a:pPr>
            <a:r>
              <a:rPr lang="en-US" altLang="en-US" sz="2400" b="1" dirty="0">
                <a:latin typeface="+mj-lt"/>
                <a:cs typeface="Arial" panose="020B0604020202020204" pitchFamily="34" charset="0"/>
              </a:rPr>
              <a:t>Advantages of a Linear Bus Topology</a:t>
            </a:r>
          </a:p>
          <a:p>
            <a:pPr marL="720725" lvl="1" indent="-180975">
              <a:spcBef>
                <a:spcPts val="885"/>
              </a:spcBef>
              <a:buClr>
                <a:srgbClr val="0083B7"/>
              </a:buClr>
              <a:buFont typeface="Wingdings"/>
              <a:buChar char=""/>
              <a:tabLst>
                <a:tab pos="623888" algn="l"/>
              </a:tabLst>
            </a:pPr>
            <a:r>
              <a:rPr lang="en-US" altLang="en-US" sz="2000" spc="10" dirty="0">
                <a:latin typeface="Carlito"/>
              </a:rPr>
              <a:t>Easy to connect a computer or peripheral to a linear bus. </a:t>
            </a:r>
          </a:p>
          <a:p>
            <a:pPr marL="720725" lvl="1" indent="-180975">
              <a:lnSpc>
                <a:spcPct val="150000"/>
              </a:lnSpc>
              <a:spcBef>
                <a:spcPts val="885"/>
              </a:spcBef>
              <a:buClr>
                <a:srgbClr val="0083B7"/>
              </a:buClr>
              <a:buFont typeface="Wingdings"/>
              <a:buChar char=""/>
              <a:tabLst>
                <a:tab pos="623888" algn="l"/>
              </a:tabLst>
            </a:pPr>
            <a:r>
              <a:rPr lang="en-US" altLang="en-US" sz="2000" spc="10" dirty="0">
                <a:latin typeface="Carlito"/>
              </a:rPr>
              <a:t>Requires less cable length than a star topology. </a:t>
            </a:r>
          </a:p>
          <a:p>
            <a:pPr marL="12064" lvl="1">
              <a:lnSpc>
                <a:spcPct val="150000"/>
              </a:lnSpc>
              <a:spcBef>
                <a:spcPts val="885"/>
              </a:spcBef>
              <a:buClr>
                <a:srgbClr val="0083B7"/>
              </a:buClr>
              <a:tabLst>
                <a:tab pos="247015" algn="l"/>
              </a:tabLst>
            </a:pPr>
            <a:endParaRPr lang="en-US" altLang="en-US" sz="2000" spc="10" dirty="0">
              <a:latin typeface="Carlito"/>
            </a:endParaRPr>
          </a:p>
          <a:p>
            <a:pPr marL="285750" indent="-285750" algn="just">
              <a:lnSpc>
                <a:spcPct val="150000"/>
              </a:lnSpc>
              <a:buFont typeface="Wingdings" panose="05000000000000000000" pitchFamily="2" charset="2"/>
              <a:buChar char="q"/>
            </a:pPr>
            <a:r>
              <a:rPr lang="en-US" altLang="en-US" sz="2400" b="1" dirty="0">
                <a:latin typeface="+mj-lt"/>
                <a:cs typeface="Arial" panose="020B0604020202020204" pitchFamily="34" charset="0"/>
              </a:rPr>
              <a:t>Disadvantages of a Linear Bus Topology</a:t>
            </a:r>
          </a:p>
          <a:p>
            <a:pPr marL="720725" lvl="1" indent="-180975">
              <a:lnSpc>
                <a:spcPct val="150000"/>
              </a:lnSpc>
              <a:spcBef>
                <a:spcPts val="885"/>
              </a:spcBef>
              <a:buClr>
                <a:srgbClr val="0083B7"/>
              </a:buClr>
              <a:buFont typeface="Wingdings"/>
              <a:buChar char=""/>
              <a:tabLst>
                <a:tab pos="623888" algn="l"/>
              </a:tabLst>
            </a:pPr>
            <a:r>
              <a:rPr lang="en-US" altLang="en-US" sz="2000" spc="10" dirty="0">
                <a:latin typeface="Carlito"/>
              </a:rPr>
              <a:t>Entire network shuts down if there is a break in the main cable. </a:t>
            </a:r>
          </a:p>
          <a:p>
            <a:pPr marL="720725" lvl="1" indent="-180975">
              <a:lnSpc>
                <a:spcPct val="150000"/>
              </a:lnSpc>
              <a:spcBef>
                <a:spcPts val="885"/>
              </a:spcBef>
              <a:buClr>
                <a:srgbClr val="0083B7"/>
              </a:buClr>
              <a:buFont typeface="Wingdings"/>
              <a:buChar char=""/>
              <a:tabLst>
                <a:tab pos="623888" algn="l"/>
              </a:tabLst>
            </a:pPr>
            <a:r>
              <a:rPr lang="en-US" altLang="en-US" sz="2000" spc="10" dirty="0">
                <a:latin typeface="Carlito"/>
              </a:rPr>
              <a:t>Terminators are required at both ends of the backbone cable. </a:t>
            </a:r>
          </a:p>
          <a:p>
            <a:pPr marL="720725" lvl="1" indent="-180975">
              <a:lnSpc>
                <a:spcPct val="150000"/>
              </a:lnSpc>
              <a:spcBef>
                <a:spcPts val="885"/>
              </a:spcBef>
              <a:buClr>
                <a:srgbClr val="0083B7"/>
              </a:buClr>
              <a:buFont typeface="Wingdings"/>
              <a:buChar char=""/>
              <a:tabLst>
                <a:tab pos="623888" algn="l"/>
              </a:tabLst>
            </a:pPr>
            <a:r>
              <a:rPr lang="en-US" altLang="en-US" sz="2000" spc="10" dirty="0">
                <a:latin typeface="Carlito"/>
              </a:rPr>
              <a:t>Difficult to identify the problem if the entire network shuts down. </a:t>
            </a:r>
          </a:p>
          <a:p>
            <a:pPr marL="720725" lvl="1" indent="-180975">
              <a:lnSpc>
                <a:spcPct val="150000"/>
              </a:lnSpc>
              <a:spcBef>
                <a:spcPts val="885"/>
              </a:spcBef>
              <a:buClr>
                <a:srgbClr val="0083B7"/>
              </a:buClr>
              <a:buFont typeface="Wingdings"/>
              <a:buChar char=""/>
              <a:tabLst>
                <a:tab pos="623888" algn="l"/>
              </a:tabLst>
            </a:pPr>
            <a:r>
              <a:rPr lang="en-US" altLang="en-US" sz="2000" spc="10" dirty="0">
                <a:latin typeface="Carlito"/>
              </a:rPr>
              <a:t>Not meant to be used as a stand-alone solution in a large building. </a:t>
            </a:r>
          </a:p>
        </p:txBody>
      </p:sp>
      <p:sp>
        <p:nvSpPr>
          <p:cNvPr id="6" name="object 2">
            <a:extLst>
              <a:ext uri="{FF2B5EF4-FFF2-40B4-BE49-F238E27FC236}">
                <a16:creationId xmlns:a16="http://schemas.microsoft.com/office/drawing/2014/main" xmlns="" id="{516C06AA-7C13-408B-9BEA-774450E046AA}"/>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8" name="object 3">
            <a:extLst>
              <a:ext uri="{FF2B5EF4-FFF2-40B4-BE49-F238E27FC236}">
                <a16:creationId xmlns:a16="http://schemas.microsoft.com/office/drawing/2014/main" xmlns="" id="{570A7A2A-5BB0-4E94-B7DB-2B8D6EE11DC9}"/>
              </a:ext>
            </a:extLst>
          </p:cNvPr>
          <p:cNvSpPr txBox="1">
            <a:spLocks/>
          </p:cNvSpPr>
          <p:nvPr/>
        </p:nvSpPr>
        <p:spPr>
          <a:xfrm>
            <a:off x="690880" y="407035"/>
            <a:ext cx="8300720" cy="567463"/>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en-US" altLang="en-US" sz="3600" b="1" spc="-30" dirty="0">
                <a:solidFill>
                  <a:schemeClr val="bg1"/>
                </a:solidFill>
                <a:latin typeface="Carlito"/>
              </a:rPr>
              <a:t>Linear Bus topology: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xmlns="" id="{C6E9F5D0-3D80-48BF-A218-2D77C4DED64F}"/>
              </a:ext>
            </a:extLst>
          </p:cNvPr>
          <p:cNvSpPr>
            <a:spLocks noChangeArrowheads="1"/>
          </p:cNvSpPr>
          <p:nvPr/>
        </p:nvSpPr>
        <p:spPr bwMode="auto">
          <a:xfrm>
            <a:off x="495300" y="747273"/>
            <a:ext cx="8153400" cy="368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eaLnBrk="0" hangingPunct="0">
              <a:lnSpc>
                <a:spcPct val="150000"/>
              </a:lnSpc>
            </a:pPr>
            <a:endParaRPr lang="en-US" altLang="en-US" b="1" dirty="0">
              <a:latin typeface="Times New Roman" panose="02020603050405020304" pitchFamily="18" charset="0"/>
              <a:cs typeface="Arial" panose="020B0604020202020204" pitchFamily="34" charset="0"/>
            </a:endParaRPr>
          </a:p>
          <a:p>
            <a:pPr marL="246379" indent="-234315" algn="just" eaLnBrk="0" hangingPunct="0">
              <a:lnSpc>
                <a:spcPts val="2800"/>
              </a:lnSpc>
              <a:spcBef>
                <a:spcPts val="100"/>
              </a:spcBef>
              <a:buClr>
                <a:srgbClr val="0083B7"/>
              </a:buClr>
              <a:buFont typeface="Wingdings"/>
              <a:buChar char=""/>
              <a:tabLst>
                <a:tab pos="247015" algn="l"/>
              </a:tabLst>
            </a:pPr>
            <a:r>
              <a:rPr lang="en-US" altLang="en-US" sz="2400" dirty="0">
                <a:latin typeface="Carlito"/>
              </a:rPr>
              <a:t>A star topology is designed with each node (file server, workstations, and peripherals) connected directly to a central network hub </a:t>
            </a:r>
          </a:p>
          <a:p>
            <a:pPr marL="246379" indent="-234315" algn="just" eaLnBrk="0" hangingPunct="0">
              <a:lnSpc>
                <a:spcPts val="2800"/>
              </a:lnSpc>
              <a:spcBef>
                <a:spcPts val="100"/>
              </a:spcBef>
              <a:buClr>
                <a:srgbClr val="0083B7"/>
              </a:buClr>
              <a:buFont typeface="Wingdings"/>
              <a:buChar char=""/>
              <a:tabLst>
                <a:tab pos="247015" algn="l"/>
              </a:tabLst>
            </a:pPr>
            <a:r>
              <a:rPr lang="en-US" altLang="en-US" sz="2400" dirty="0">
                <a:latin typeface="Carlito"/>
              </a:rPr>
              <a:t>Data on a star network passes through the hub before continuing to its destination. The hub or concentrator manages and controls all functions of the network.. This configuration is common with twisted pair cable; however, it can also be used with coaxial cable or fiber optic cable.</a:t>
            </a:r>
          </a:p>
          <a:p>
            <a:pPr eaLnBrk="0" hangingPunct="0"/>
            <a:endParaRPr lang="en-US" altLang="en-US" dirty="0">
              <a:cs typeface="Arial" panose="020B0604020202020204" pitchFamily="34" charset="0"/>
            </a:endParaRPr>
          </a:p>
        </p:txBody>
      </p:sp>
      <p:sp>
        <p:nvSpPr>
          <p:cNvPr id="96259" name="Rectangle 3">
            <a:extLst>
              <a:ext uri="{FF2B5EF4-FFF2-40B4-BE49-F238E27FC236}">
                <a16:creationId xmlns:a16="http://schemas.microsoft.com/office/drawing/2014/main" xmlns="" id="{3A82A2DC-7CD0-45A4-BC2D-EB8A2E511B95}"/>
              </a:ext>
            </a:extLst>
          </p:cNvPr>
          <p:cNvSpPr>
            <a:spLocks noChangeArrowheads="1"/>
          </p:cNvSpPr>
          <p:nvPr/>
        </p:nvSpPr>
        <p:spPr bwMode="auto">
          <a:xfrm>
            <a:off x="0" y="2781300"/>
            <a:ext cx="1841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en-US" sz="1200">
                <a:cs typeface="Times New Roman" panose="02020603050405020304" pitchFamily="18" charset="0"/>
              </a:rPr>
              <a:t/>
            </a:r>
            <a:br>
              <a:rPr lang="en-US" altLang="en-US" sz="1200">
                <a:cs typeface="Times New Roman" panose="02020603050405020304" pitchFamily="18" charset="0"/>
              </a:rPr>
            </a:br>
            <a:endParaRPr lang="en-US" altLang="en-US">
              <a:cs typeface="Arial" panose="020B0604020202020204" pitchFamily="34" charset="0"/>
            </a:endParaRPr>
          </a:p>
        </p:txBody>
      </p:sp>
      <p:pic>
        <p:nvPicPr>
          <p:cNvPr id="96261" name="Picture 3">
            <a:extLst>
              <a:ext uri="{FF2B5EF4-FFF2-40B4-BE49-F238E27FC236}">
                <a16:creationId xmlns:a16="http://schemas.microsoft.com/office/drawing/2014/main" xmlns="" id="{036FCA6C-93F1-4DCA-BE73-E4F14819A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191000"/>
            <a:ext cx="6400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2">
            <a:extLst>
              <a:ext uri="{FF2B5EF4-FFF2-40B4-BE49-F238E27FC236}">
                <a16:creationId xmlns:a16="http://schemas.microsoft.com/office/drawing/2014/main" xmlns="" id="{C4B42D2A-0E87-46FB-84DB-EB51A1DE2316}"/>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7" name="object 3">
            <a:extLst>
              <a:ext uri="{FF2B5EF4-FFF2-40B4-BE49-F238E27FC236}">
                <a16:creationId xmlns:a16="http://schemas.microsoft.com/office/drawing/2014/main" xmlns="" id="{8552A46C-27DD-4D99-A63A-A3897D5B8570}"/>
              </a:ext>
            </a:extLst>
          </p:cNvPr>
          <p:cNvSpPr txBox="1">
            <a:spLocks/>
          </p:cNvSpPr>
          <p:nvPr/>
        </p:nvSpPr>
        <p:spPr>
          <a:xfrm>
            <a:off x="690880" y="407035"/>
            <a:ext cx="8300720" cy="567463"/>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en-US" altLang="en-US" sz="3600" b="1" spc="-30" dirty="0">
                <a:solidFill>
                  <a:schemeClr val="bg1"/>
                </a:solidFill>
                <a:latin typeface="Carlito"/>
              </a:rPr>
              <a:t>Star topology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a:extLst>
              <a:ext uri="{FF2B5EF4-FFF2-40B4-BE49-F238E27FC236}">
                <a16:creationId xmlns:a16="http://schemas.microsoft.com/office/drawing/2014/main" xmlns="" id="{CA29CE4D-BCEE-4751-A5A6-2F61D29C7DAB}"/>
              </a:ext>
            </a:extLst>
          </p:cNvPr>
          <p:cNvSpPr>
            <a:spLocks noChangeArrowheads="1"/>
          </p:cNvSpPr>
          <p:nvPr/>
        </p:nvSpPr>
        <p:spPr bwMode="auto">
          <a:xfrm>
            <a:off x="449580" y="1346543"/>
            <a:ext cx="8542020"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285750" indent="-285750" algn="just">
              <a:lnSpc>
                <a:spcPct val="150000"/>
              </a:lnSpc>
              <a:buFont typeface="Wingdings" panose="05000000000000000000" pitchFamily="2" charset="2"/>
              <a:buChar char="q"/>
            </a:pPr>
            <a:r>
              <a:rPr lang="en-US" altLang="en-US" sz="2400" b="1" dirty="0">
                <a:latin typeface="+mj-lt"/>
                <a:cs typeface="Arial" panose="020B0604020202020204" pitchFamily="34" charset="0"/>
              </a:rPr>
              <a:t>Advantages of a Star Topology</a:t>
            </a:r>
          </a:p>
          <a:p>
            <a:pPr marL="720725" lvl="1" indent="-180975">
              <a:spcBef>
                <a:spcPts val="885"/>
              </a:spcBef>
              <a:buClr>
                <a:srgbClr val="0083B7"/>
              </a:buClr>
              <a:buFont typeface="Wingdings"/>
              <a:buChar char=""/>
              <a:tabLst>
                <a:tab pos="623888" algn="l"/>
              </a:tabLst>
            </a:pPr>
            <a:r>
              <a:rPr lang="en-US" altLang="en-US" sz="2000" spc="10" dirty="0">
                <a:latin typeface="Carlito"/>
              </a:rPr>
              <a:t>Easy to install and wire. </a:t>
            </a:r>
          </a:p>
          <a:p>
            <a:pPr marL="720725" lvl="1" indent="-180975">
              <a:spcBef>
                <a:spcPts val="885"/>
              </a:spcBef>
              <a:buClr>
                <a:srgbClr val="0083B7"/>
              </a:buClr>
              <a:buFont typeface="Wingdings"/>
              <a:buChar char=""/>
              <a:tabLst>
                <a:tab pos="623888" algn="l"/>
              </a:tabLst>
            </a:pPr>
            <a:r>
              <a:rPr lang="en-US" altLang="en-US" sz="2000" spc="10" dirty="0">
                <a:latin typeface="Carlito"/>
              </a:rPr>
              <a:t>No disruptions to the network then connecting or removing devices. </a:t>
            </a:r>
          </a:p>
          <a:p>
            <a:pPr marL="720725" lvl="1" indent="-180975">
              <a:spcBef>
                <a:spcPts val="885"/>
              </a:spcBef>
              <a:buClr>
                <a:srgbClr val="0083B7"/>
              </a:buClr>
              <a:buFont typeface="Wingdings"/>
              <a:buChar char=""/>
              <a:tabLst>
                <a:tab pos="623888" algn="l"/>
              </a:tabLst>
            </a:pPr>
            <a:r>
              <a:rPr lang="en-US" altLang="en-US" sz="2000" spc="10" dirty="0">
                <a:latin typeface="Carlito"/>
              </a:rPr>
              <a:t>Easy to detect faults and to remove parts. </a:t>
            </a:r>
          </a:p>
          <a:p>
            <a:pPr marL="285750" indent="-285750" algn="just">
              <a:lnSpc>
                <a:spcPct val="150000"/>
              </a:lnSpc>
              <a:buFont typeface="Wingdings" panose="05000000000000000000" pitchFamily="2" charset="2"/>
              <a:buChar char="q"/>
            </a:pPr>
            <a:r>
              <a:rPr lang="en-US" altLang="en-US" sz="2400" b="1" dirty="0">
                <a:latin typeface="+mj-lt"/>
                <a:cs typeface="Arial" panose="020B0604020202020204" pitchFamily="34" charset="0"/>
              </a:rPr>
              <a:t>Disadvantages of a Star Topology</a:t>
            </a:r>
          </a:p>
          <a:p>
            <a:pPr marL="720725" lvl="1" indent="-180975">
              <a:spcBef>
                <a:spcPts val="885"/>
              </a:spcBef>
              <a:buClr>
                <a:srgbClr val="0083B7"/>
              </a:buClr>
              <a:buFont typeface="Wingdings"/>
              <a:buChar char=""/>
              <a:tabLst>
                <a:tab pos="623888" algn="l"/>
              </a:tabLst>
            </a:pPr>
            <a:r>
              <a:rPr lang="en-US" altLang="en-US" sz="2000" spc="10" dirty="0">
                <a:latin typeface="Carlito"/>
              </a:rPr>
              <a:t>Requires more cable length than a linear topology. </a:t>
            </a:r>
          </a:p>
          <a:p>
            <a:pPr marL="720725" lvl="1" indent="-180975">
              <a:spcBef>
                <a:spcPts val="885"/>
              </a:spcBef>
              <a:buClr>
                <a:srgbClr val="0083B7"/>
              </a:buClr>
              <a:buFont typeface="Wingdings"/>
              <a:buChar char=""/>
              <a:tabLst>
                <a:tab pos="623888" algn="l"/>
              </a:tabLst>
            </a:pPr>
            <a:r>
              <a:rPr lang="en-US" altLang="en-US" sz="2000" spc="10" dirty="0">
                <a:latin typeface="Carlito"/>
              </a:rPr>
              <a:t>If the hub or concentrator fails, nodes attached are disabled. </a:t>
            </a:r>
          </a:p>
          <a:p>
            <a:pPr marL="720725" lvl="1" indent="-180975">
              <a:spcBef>
                <a:spcPts val="885"/>
              </a:spcBef>
              <a:buClr>
                <a:srgbClr val="0083B7"/>
              </a:buClr>
              <a:buFont typeface="Wingdings"/>
              <a:buChar char=""/>
              <a:tabLst>
                <a:tab pos="623888" algn="l"/>
              </a:tabLst>
            </a:pPr>
            <a:r>
              <a:rPr lang="en-US" altLang="en-US" sz="2000" spc="10" dirty="0">
                <a:latin typeface="Carlito"/>
              </a:rPr>
              <a:t>More expensive than linear bus topologies because of the cost of the concentrators. </a:t>
            </a:r>
          </a:p>
          <a:p>
            <a:pPr eaLnBrk="0" hangingPunct="0"/>
            <a:endParaRPr lang="en-US" altLang="en-US" sz="2000" dirty="0">
              <a:cs typeface="Arial" panose="020B0604020202020204" pitchFamily="34" charset="0"/>
            </a:endParaRPr>
          </a:p>
        </p:txBody>
      </p:sp>
      <p:sp>
        <p:nvSpPr>
          <p:cNvPr id="97283" name="Text Box 3">
            <a:extLst>
              <a:ext uri="{FF2B5EF4-FFF2-40B4-BE49-F238E27FC236}">
                <a16:creationId xmlns:a16="http://schemas.microsoft.com/office/drawing/2014/main" xmlns="" id="{B200640E-6785-46C3-9D33-DD05837AD0AE}"/>
              </a:ext>
            </a:extLst>
          </p:cNvPr>
          <p:cNvSpPr txBox="1">
            <a:spLocks noChangeArrowheads="1"/>
          </p:cNvSpPr>
          <p:nvPr/>
        </p:nvSpPr>
        <p:spPr bwMode="auto">
          <a:xfrm>
            <a:off x="1094162" y="5738610"/>
            <a:ext cx="7252855" cy="830997"/>
          </a:xfrm>
          <a:prstGeom prst="rect">
            <a:avLst/>
          </a:prstGeom>
          <a:solidFill>
            <a:srgbClr val="00FFCC"/>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400" dirty="0">
                <a:cs typeface="Arial" panose="020B0604020202020204" pitchFamily="34" charset="0"/>
              </a:rPr>
              <a:t>A star topology connects all cables to a central point of concentration.   </a:t>
            </a:r>
          </a:p>
        </p:txBody>
      </p:sp>
      <p:sp>
        <p:nvSpPr>
          <p:cNvPr id="4" name="object 2">
            <a:extLst>
              <a:ext uri="{FF2B5EF4-FFF2-40B4-BE49-F238E27FC236}">
                <a16:creationId xmlns:a16="http://schemas.microsoft.com/office/drawing/2014/main" xmlns="" id="{3F217AD1-5E62-47B9-800E-5BB170DE5D39}"/>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5" name="object 3">
            <a:extLst>
              <a:ext uri="{FF2B5EF4-FFF2-40B4-BE49-F238E27FC236}">
                <a16:creationId xmlns:a16="http://schemas.microsoft.com/office/drawing/2014/main" xmlns="" id="{05FED528-0CEF-4BBE-BF92-3128B9AEF57A}"/>
              </a:ext>
            </a:extLst>
          </p:cNvPr>
          <p:cNvSpPr txBox="1">
            <a:spLocks/>
          </p:cNvSpPr>
          <p:nvPr/>
        </p:nvSpPr>
        <p:spPr>
          <a:xfrm>
            <a:off x="690880" y="407035"/>
            <a:ext cx="8300720" cy="567463"/>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en-US" altLang="en-US" sz="3600" b="1" spc="-30" dirty="0">
                <a:solidFill>
                  <a:schemeClr val="bg1"/>
                </a:solidFill>
                <a:latin typeface="Carlito"/>
              </a:rPr>
              <a:t>Star topology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 y="898644"/>
            <a:ext cx="9144000" cy="738664"/>
          </a:xfrm>
        </p:spPr>
        <p:txBody>
          <a:bodyPr/>
          <a:lstStyle/>
          <a:p>
            <a:r>
              <a:rPr lang="en-US" altLang="en-US" sz="1600" dirty="0"/>
              <a:t>Common Types of Networks</a:t>
            </a:r>
            <a:r>
              <a:rPr lang="en-US" altLang="en-US" dirty="0"/>
              <a:t/>
            </a:r>
            <a:br>
              <a:rPr lang="en-US" altLang="en-US" dirty="0"/>
            </a:br>
            <a:r>
              <a:rPr lang="en-US" altLang="en-US" dirty="0"/>
              <a:t>LANs and WANs</a:t>
            </a:r>
          </a:p>
        </p:txBody>
      </p:sp>
      <p:sp>
        <p:nvSpPr>
          <p:cNvPr id="8195" name="Rectangle 6"/>
          <p:cNvSpPr>
            <a:spLocks noGrp="1" noChangeArrowheads="1"/>
          </p:cNvSpPr>
          <p:nvPr>
            <p:ph idx="1"/>
          </p:nvPr>
        </p:nvSpPr>
        <p:spPr>
          <a:xfrm>
            <a:off x="564578" y="1295400"/>
            <a:ext cx="7893622" cy="2523768"/>
          </a:xfrm>
        </p:spPr>
        <p:txBody>
          <a:bodyPr/>
          <a:lstStyle/>
          <a:p>
            <a:pPr marL="358140" marR="5080" indent="-346075" algn="l" rtl="0">
              <a:spcBef>
                <a:spcPts val="100"/>
              </a:spcBef>
              <a:buClr>
                <a:srgbClr val="0083B7"/>
              </a:buClr>
              <a:buFont typeface="Wingdings"/>
              <a:buChar char=""/>
              <a:tabLst>
                <a:tab pos="358140" algn="l"/>
                <a:tab pos="358775" algn="l"/>
              </a:tabLst>
            </a:pPr>
            <a:r>
              <a:rPr lang="en-US" sz="2800" kern="1200" dirty="0"/>
              <a:t>Network infrastructures vary greatly in terms of:</a:t>
            </a:r>
          </a:p>
          <a:p>
            <a:pPr lvl="1">
              <a:buFont typeface="Arial" panose="020B0604020202020204" pitchFamily="34" charset="0"/>
              <a:buChar char="•"/>
            </a:pPr>
            <a:r>
              <a:rPr lang="en-US" sz="2400" dirty="0">
                <a:latin typeface="+mj-lt"/>
              </a:rPr>
              <a:t>Size of the area covered</a:t>
            </a:r>
          </a:p>
          <a:p>
            <a:pPr lvl="1">
              <a:buFont typeface="Arial" panose="020B0604020202020204" pitchFamily="34" charset="0"/>
              <a:buChar char="•"/>
            </a:pPr>
            <a:r>
              <a:rPr lang="en-US" sz="2400" dirty="0">
                <a:latin typeface="+mj-lt"/>
              </a:rPr>
              <a:t>Number of users connected</a:t>
            </a:r>
          </a:p>
          <a:p>
            <a:pPr lvl="1">
              <a:buFont typeface="Arial" panose="020B0604020202020204" pitchFamily="34" charset="0"/>
              <a:buChar char="•"/>
            </a:pPr>
            <a:r>
              <a:rPr lang="en-US" sz="2400" dirty="0">
                <a:latin typeface="+mj-lt"/>
              </a:rPr>
              <a:t>Number and types of services available</a:t>
            </a:r>
          </a:p>
          <a:p>
            <a:pPr lvl="1">
              <a:buFont typeface="Arial" panose="020B0604020202020204" pitchFamily="34" charset="0"/>
              <a:buChar char="•"/>
            </a:pPr>
            <a:r>
              <a:rPr lang="en-US" sz="2400" dirty="0">
                <a:latin typeface="+mj-lt"/>
              </a:rPr>
              <a:t>Area of responsibility</a:t>
            </a:r>
          </a:p>
          <a:p>
            <a:pPr marL="142875" lvl="1"/>
            <a:endParaRPr lang="en-US" altLang="en-US" sz="1600" dirty="0"/>
          </a:p>
          <a:p>
            <a:r>
              <a:rPr lang="en-US" altLang="ja-JP" dirty="0"/>
              <a:t> </a:t>
            </a:r>
          </a:p>
        </p:txBody>
      </p:sp>
      <p:pic>
        <p:nvPicPr>
          <p:cNvPr id="2" name="Picture 1"/>
          <p:cNvPicPr>
            <a:picLocks noChangeAspect="1"/>
          </p:cNvPicPr>
          <p:nvPr/>
        </p:nvPicPr>
        <p:blipFill>
          <a:blip r:embed="rId4"/>
          <a:stretch>
            <a:fillRect/>
          </a:stretch>
        </p:blipFill>
        <p:spPr>
          <a:xfrm>
            <a:off x="968089" y="3543056"/>
            <a:ext cx="7239000" cy="3335726"/>
          </a:xfrm>
          <a:prstGeom prst="rect">
            <a:avLst/>
          </a:prstGeom>
        </p:spPr>
      </p:pic>
      <p:sp>
        <p:nvSpPr>
          <p:cNvPr id="5" name="object 2">
            <a:extLst>
              <a:ext uri="{FF2B5EF4-FFF2-40B4-BE49-F238E27FC236}">
                <a16:creationId xmlns:a16="http://schemas.microsoft.com/office/drawing/2014/main" xmlns="" id="{25D1AE1B-39CC-4C24-9400-E2BD3B21B770}"/>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7" name="object 3">
            <a:extLst>
              <a:ext uri="{FF2B5EF4-FFF2-40B4-BE49-F238E27FC236}">
                <a16:creationId xmlns:a16="http://schemas.microsoft.com/office/drawing/2014/main" xmlns="" id="{352D87B8-032A-45E7-B779-B426692D8DE1}"/>
              </a:ext>
            </a:extLst>
          </p:cNvPr>
          <p:cNvSpPr txBox="1">
            <a:spLocks/>
          </p:cNvSpPr>
          <p:nvPr/>
        </p:nvSpPr>
        <p:spPr>
          <a:xfrm>
            <a:off x="690880" y="407035"/>
            <a:ext cx="8757920" cy="567463"/>
          </a:xfrm>
          <a:prstGeom prst="rect">
            <a:avLst/>
          </a:prstGeom>
        </p:spPr>
        <p:txBody>
          <a:bodyPr vert="horz" wrap="square" lIns="0" tIns="13335" rIns="0" bIns="0" rtlCol="0">
            <a:spAutoFit/>
          </a:bodyPr>
          <a:lstStyle>
            <a:lvl1pPr>
              <a:defRPr sz="3200" b="1" i="0">
                <a:solidFill>
                  <a:schemeClr val="bg1"/>
                </a:solidFill>
                <a:latin typeface="Carlito"/>
                <a:ea typeface="+mj-ea"/>
                <a:cs typeface="Carlito"/>
              </a:defRPr>
            </a:lvl1pPr>
          </a:lstStyle>
          <a:p>
            <a:pPr marL="12700">
              <a:spcBef>
                <a:spcPts val="105"/>
              </a:spcBef>
            </a:pPr>
            <a:r>
              <a:rPr lang="en-US" altLang="en-US" sz="3600" kern="0" spc="-5" dirty="0"/>
              <a:t>Network Types</a:t>
            </a:r>
            <a:endParaRPr lang="en-US" sz="3600" kern="0" spc="-5" dirty="0"/>
          </a:p>
        </p:txBody>
      </p:sp>
    </p:spTree>
    <p:custDataLst>
      <p:tags r:id="rId1"/>
    </p:custDataLst>
    <p:extLst>
      <p:ext uri="{BB962C8B-B14F-4D97-AF65-F5344CB8AC3E}">
        <p14:creationId xmlns:p14="http://schemas.microsoft.com/office/powerpoint/2010/main" val="3427474698"/>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a:extLst>
              <a:ext uri="{FF2B5EF4-FFF2-40B4-BE49-F238E27FC236}">
                <a16:creationId xmlns:a16="http://schemas.microsoft.com/office/drawing/2014/main" xmlns="" id="{0116908C-BD74-471E-A0AA-948E29AA97AD}"/>
              </a:ext>
            </a:extLst>
          </p:cNvPr>
          <p:cNvSpPr>
            <a:spLocks noChangeArrowheads="1"/>
          </p:cNvSpPr>
          <p:nvPr/>
        </p:nvSpPr>
        <p:spPr bwMode="auto">
          <a:xfrm>
            <a:off x="419100" y="1292822"/>
            <a:ext cx="8305800" cy="223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246379" lvl="1" indent="-234315" algn="just" eaLnBrk="0" hangingPunct="0">
              <a:lnSpc>
                <a:spcPts val="2800"/>
              </a:lnSpc>
              <a:spcBef>
                <a:spcPts val="100"/>
              </a:spcBef>
              <a:buClr>
                <a:srgbClr val="0083B7"/>
              </a:buClr>
              <a:buFont typeface="Wingdings"/>
              <a:buChar char=""/>
              <a:tabLst>
                <a:tab pos="247015" algn="l"/>
              </a:tabLst>
            </a:pPr>
            <a:r>
              <a:rPr lang="en-US" altLang="en-US" sz="2400" dirty="0">
                <a:latin typeface="Carlito"/>
              </a:rPr>
              <a:t>All computers in the network are connected in a closed loop. </a:t>
            </a:r>
          </a:p>
          <a:p>
            <a:pPr marL="246379" lvl="1" indent="-234315" algn="just" eaLnBrk="0" hangingPunct="0">
              <a:lnSpc>
                <a:spcPts val="2800"/>
              </a:lnSpc>
              <a:spcBef>
                <a:spcPts val="100"/>
              </a:spcBef>
              <a:buClr>
                <a:srgbClr val="0083B7"/>
              </a:buClr>
              <a:buFont typeface="Wingdings"/>
              <a:buChar char=""/>
              <a:tabLst>
                <a:tab pos="247015" algn="l"/>
              </a:tabLst>
            </a:pPr>
            <a:endParaRPr lang="en-US" altLang="en-US" sz="2400" dirty="0">
              <a:latin typeface="Carlito"/>
            </a:endParaRPr>
          </a:p>
          <a:p>
            <a:pPr marL="246379" lvl="1" indent="-234315" eaLnBrk="0" hangingPunct="0">
              <a:lnSpc>
                <a:spcPts val="2800"/>
              </a:lnSpc>
              <a:spcBef>
                <a:spcPts val="100"/>
              </a:spcBef>
              <a:buClr>
                <a:srgbClr val="0083B7"/>
              </a:buClr>
              <a:buFont typeface="Wingdings"/>
              <a:buChar char=""/>
              <a:tabLst>
                <a:tab pos="247015" algn="l"/>
              </a:tabLst>
            </a:pPr>
            <a:r>
              <a:rPr lang="en-US" altLang="en-US" sz="2400" dirty="0">
                <a:latin typeface="Carlito"/>
              </a:rPr>
              <a:t>The ring topology is actually a logical ring, meaning that the data travels in circular fashion from one computer to another on the network. It is not a physical ring topology. </a:t>
            </a:r>
            <a:r>
              <a:rPr lang="en-US" altLang="en-US" b="1" dirty="0">
                <a:cs typeface="Arial" panose="020B0604020202020204" pitchFamily="34" charset="0"/>
              </a:rPr>
              <a:t/>
            </a:r>
            <a:br>
              <a:rPr lang="en-US" altLang="en-US" b="1" dirty="0">
                <a:cs typeface="Arial" panose="020B0604020202020204" pitchFamily="34" charset="0"/>
              </a:rPr>
            </a:br>
            <a:endParaRPr lang="en-US" altLang="en-US" b="1" dirty="0">
              <a:cs typeface="Arial" panose="020B0604020202020204" pitchFamily="34" charset="0"/>
            </a:endParaRPr>
          </a:p>
        </p:txBody>
      </p:sp>
      <p:sp>
        <p:nvSpPr>
          <p:cNvPr id="98307" name="Text Box 3">
            <a:extLst>
              <a:ext uri="{FF2B5EF4-FFF2-40B4-BE49-F238E27FC236}">
                <a16:creationId xmlns:a16="http://schemas.microsoft.com/office/drawing/2014/main" xmlns="" id="{C7A93429-13F0-46D3-9C01-0CBA5D673529}"/>
              </a:ext>
            </a:extLst>
          </p:cNvPr>
          <p:cNvSpPr txBox="1">
            <a:spLocks noChangeArrowheads="1"/>
          </p:cNvSpPr>
          <p:nvPr/>
        </p:nvSpPr>
        <p:spPr bwMode="auto">
          <a:xfrm>
            <a:off x="419100" y="5565178"/>
            <a:ext cx="8610600" cy="1244600"/>
          </a:xfrm>
          <a:prstGeom prst="rect">
            <a:avLst/>
          </a:prstGeom>
          <a:solidFill>
            <a:srgbClr val="00FFCC"/>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400">
                <a:cs typeface="Arial" panose="020B0604020202020204" pitchFamily="34" charset="0"/>
              </a:rPr>
              <a:t>A ring topology connects one host to the next and the last host to the first. </a:t>
            </a:r>
          </a:p>
          <a:p>
            <a:pPr algn="l"/>
            <a:r>
              <a:rPr lang="en-US" altLang="en-US" sz="2400">
                <a:cs typeface="Arial" panose="020B0604020202020204" pitchFamily="34" charset="0"/>
              </a:rPr>
              <a:t>This creates a physical ring of cable.</a:t>
            </a:r>
            <a:r>
              <a:rPr lang="en-US" altLang="en-US">
                <a:cs typeface="Arial" panose="020B0604020202020204" pitchFamily="34" charset="0"/>
              </a:rPr>
              <a:t> </a:t>
            </a:r>
          </a:p>
        </p:txBody>
      </p:sp>
      <p:sp>
        <p:nvSpPr>
          <p:cNvPr id="4" name="object 2">
            <a:extLst>
              <a:ext uri="{FF2B5EF4-FFF2-40B4-BE49-F238E27FC236}">
                <a16:creationId xmlns:a16="http://schemas.microsoft.com/office/drawing/2014/main" xmlns="" id="{2994DC50-78E8-4163-AAF3-A50EA549F29B}"/>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5" name="object 3">
            <a:extLst>
              <a:ext uri="{FF2B5EF4-FFF2-40B4-BE49-F238E27FC236}">
                <a16:creationId xmlns:a16="http://schemas.microsoft.com/office/drawing/2014/main" xmlns="" id="{702D6F51-18A1-4BBE-840D-1FBAF9D4AFAF}"/>
              </a:ext>
            </a:extLst>
          </p:cNvPr>
          <p:cNvSpPr txBox="1">
            <a:spLocks/>
          </p:cNvSpPr>
          <p:nvPr/>
        </p:nvSpPr>
        <p:spPr>
          <a:xfrm>
            <a:off x="690880" y="407035"/>
            <a:ext cx="8300720" cy="567463"/>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en-US" altLang="en-US" sz="3600" b="1" spc="-30" dirty="0">
                <a:solidFill>
                  <a:schemeClr val="bg1"/>
                </a:solidFill>
                <a:latin typeface="Carlito"/>
              </a:rPr>
              <a:t>Ring Topology </a:t>
            </a:r>
          </a:p>
        </p:txBody>
      </p:sp>
      <p:pic>
        <p:nvPicPr>
          <p:cNvPr id="6" name="Picture 3">
            <a:extLst>
              <a:ext uri="{FF2B5EF4-FFF2-40B4-BE49-F238E27FC236}">
                <a16:creationId xmlns:a16="http://schemas.microsoft.com/office/drawing/2014/main" xmlns="" id="{52B8475E-3947-4AFC-840A-1D03235F0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370472"/>
            <a:ext cx="70866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5">
            <a:extLst>
              <a:ext uri="{FF2B5EF4-FFF2-40B4-BE49-F238E27FC236}">
                <a16:creationId xmlns:a16="http://schemas.microsoft.com/office/drawing/2014/main" xmlns="" id="{5F173174-AA3A-4E67-B54F-31A60443958D}"/>
              </a:ext>
            </a:extLst>
          </p:cNvPr>
          <p:cNvSpPr>
            <a:spLocks noChangeArrowheads="1"/>
          </p:cNvSpPr>
          <p:nvPr/>
        </p:nvSpPr>
        <p:spPr bwMode="auto">
          <a:xfrm>
            <a:off x="519546" y="1065431"/>
            <a:ext cx="8465127" cy="600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just">
              <a:lnSpc>
                <a:spcPct val="150000"/>
              </a:lnSpc>
              <a:buFont typeface="Wingdings" panose="05000000000000000000" pitchFamily="2" charset="2"/>
              <a:buChar char="q"/>
            </a:pPr>
            <a:r>
              <a:rPr lang="en-US" altLang="en-US" sz="2400" b="1" dirty="0">
                <a:latin typeface="+mj-lt"/>
                <a:cs typeface="Arial" panose="020B0604020202020204" pitchFamily="34" charset="0"/>
              </a:rPr>
              <a:t>Advantages of Ring topology</a:t>
            </a:r>
          </a:p>
          <a:p>
            <a:pPr marL="720725" lvl="1" indent="-180975">
              <a:spcBef>
                <a:spcPts val="885"/>
              </a:spcBef>
              <a:buClr>
                <a:srgbClr val="0083B7"/>
              </a:buClr>
              <a:buFont typeface="Wingdings"/>
              <a:buChar char=""/>
              <a:tabLst>
                <a:tab pos="623888" algn="l"/>
              </a:tabLst>
            </a:pPr>
            <a:r>
              <a:rPr lang="en-US" altLang="en-US" sz="2000" spc="10" dirty="0">
                <a:latin typeface="Carlito"/>
              </a:rPr>
              <a:t>Cable faults are easily located, making troubleshooting easier</a:t>
            </a:r>
          </a:p>
          <a:p>
            <a:pPr marL="720725" lvl="1" indent="-180975">
              <a:spcBef>
                <a:spcPts val="885"/>
              </a:spcBef>
              <a:buClr>
                <a:srgbClr val="0083B7"/>
              </a:buClr>
              <a:buFont typeface="Wingdings"/>
              <a:buChar char=""/>
              <a:tabLst>
                <a:tab pos="623888" algn="l"/>
              </a:tabLst>
            </a:pPr>
            <a:r>
              <a:rPr lang="en-US" altLang="en-US" sz="2000" spc="10" dirty="0">
                <a:latin typeface="Carlito"/>
              </a:rPr>
              <a:t> Ring networks are moderately easy to install.</a:t>
            </a:r>
          </a:p>
          <a:p>
            <a:pPr marL="720725" lvl="1" indent="-180975">
              <a:lnSpc>
                <a:spcPts val="2800"/>
              </a:lnSpc>
              <a:spcBef>
                <a:spcPts val="885"/>
              </a:spcBef>
              <a:buClr>
                <a:srgbClr val="0083B7"/>
              </a:buClr>
              <a:buFont typeface="Wingdings"/>
              <a:buChar char=""/>
              <a:tabLst>
                <a:tab pos="623888" algn="l"/>
              </a:tabLst>
            </a:pPr>
            <a:r>
              <a:rPr lang="en-US" altLang="en-US" sz="1800" spc="10" dirty="0">
                <a:latin typeface="Carlito"/>
              </a:rPr>
              <a:t>Every computer in the ring gets equal opportunity to send its data, and no computer can dominate the network. </a:t>
            </a:r>
          </a:p>
          <a:p>
            <a:pPr lvl="1" algn="l"/>
            <a:endParaRPr lang="en-US" altLang="en-US" dirty="0">
              <a:cs typeface="Arial" panose="020B0604020202020204" pitchFamily="34" charset="0"/>
            </a:endParaRPr>
          </a:p>
          <a:p>
            <a:pPr marL="285750" indent="-285750" algn="just">
              <a:lnSpc>
                <a:spcPct val="150000"/>
              </a:lnSpc>
              <a:buFont typeface="Wingdings" panose="05000000000000000000" pitchFamily="2" charset="2"/>
              <a:buChar char="q"/>
            </a:pPr>
            <a:r>
              <a:rPr lang="en-US" altLang="en-US" sz="2400" b="1" dirty="0">
                <a:latin typeface="+mj-lt"/>
                <a:cs typeface="Arial" panose="020B0604020202020204" pitchFamily="34" charset="0"/>
              </a:rPr>
              <a:t>Disadvantages of Ring topology</a:t>
            </a:r>
          </a:p>
          <a:p>
            <a:pPr marL="720725" lvl="1" indent="-180975">
              <a:spcBef>
                <a:spcPts val="885"/>
              </a:spcBef>
              <a:buClr>
                <a:srgbClr val="0083B7"/>
              </a:buClr>
              <a:buFont typeface="Wingdings"/>
              <a:buChar char=""/>
              <a:tabLst>
                <a:tab pos="623888" algn="l"/>
              </a:tabLst>
            </a:pPr>
            <a:r>
              <a:rPr lang="en-US" altLang="en-US" sz="2000" spc="10" dirty="0">
                <a:latin typeface="Carlito"/>
              </a:rPr>
              <a:t>Expansion to the network can cause network disruption.</a:t>
            </a:r>
          </a:p>
          <a:p>
            <a:pPr marL="720725" lvl="1" indent="-180975">
              <a:spcBef>
                <a:spcPts val="885"/>
              </a:spcBef>
              <a:buClr>
                <a:srgbClr val="0083B7"/>
              </a:buClr>
              <a:buFont typeface="Wingdings"/>
              <a:buChar char=""/>
              <a:tabLst>
                <a:tab pos="623888" algn="l"/>
              </a:tabLst>
            </a:pPr>
            <a:r>
              <a:rPr lang="en-US" altLang="en-US" sz="2000" spc="10" dirty="0">
                <a:latin typeface="Carlito"/>
              </a:rPr>
              <a:t> A single break in the cable can disrupt the entire network</a:t>
            </a:r>
          </a:p>
          <a:p>
            <a:pPr marL="720725" lvl="1" indent="-180975">
              <a:spcBef>
                <a:spcPts val="885"/>
              </a:spcBef>
              <a:buClr>
                <a:srgbClr val="0083B7"/>
              </a:buClr>
              <a:buFont typeface="Wingdings"/>
              <a:buChar char=""/>
              <a:tabLst>
                <a:tab pos="623888" algn="l"/>
              </a:tabLst>
            </a:pPr>
            <a:r>
              <a:rPr lang="en-US" altLang="en-US" sz="2000" spc="10" dirty="0">
                <a:latin typeface="Carlito"/>
              </a:rPr>
              <a:t>Slow performance of the network, when more computers are added. </a:t>
            </a:r>
          </a:p>
          <a:p>
            <a:pPr marL="720725" lvl="1" indent="-180975">
              <a:spcBef>
                <a:spcPts val="885"/>
              </a:spcBef>
              <a:buClr>
                <a:srgbClr val="0083B7"/>
              </a:buClr>
              <a:buFont typeface="Wingdings"/>
              <a:buChar char=""/>
              <a:tabLst>
                <a:tab pos="623888" algn="l"/>
              </a:tabLst>
            </a:pPr>
            <a:r>
              <a:rPr lang="en-US" altLang="en-US" sz="2000" spc="10" dirty="0">
                <a:latin typeface="Carlito"/>
              </a:rPr>
              <a:t>If one computer fails, the entire network goes down. </a:t>
            </a:r>
          </a:p>
          <a:p>
            <a:pPr marL="720725" lvl="1" indent="-180975">
              <a:spcBef>
                <a:spcPts val="885"/>
              </a:spcBef>
              <a:buClr>
                <a:srgbClr val="0083B7"/>
              </a:buClr>
              <a:buFont typeface="Wingdings"/>
              <a:buChar char=""/>
              <a:tabLst>
                <a:tab pos="623888" algn="l"/>
              </a:tabLst>
            </a:pPr>
            <a:r>
              <a:rPr lang="en-US" altLang="en-US" sz="2000" spc="10" dirty="0">
                <a:latin typeface="Carlito"/>
              </a:rPr>
              <a:t>Its troubleshooting is difficult, and addition or removal of any computer can disrupt the entire network</a:t>
            </a:r>
            <a:r>
              <a:rPr lang="en-US" altLang="en-US" sz="1600" dirty="0">
                <a:cs typeface="Arial" panose="020B0604020202020204" pitchFamily="34" charset="0"/>
              </a:rPr>
              <a:t>.</a:t>
            </a:r>
          </a:p>
          <a:p>
            <a:pPr marL="720725" lvl="1" indent="-180975">
              <a:spcBef>
                <a:spcPts val="885"/>
              </a:spcBef>
              <a:buClr>
                <a:srgbClr val="0083B7"/>
              </a:buClr>
              <a:buFont typeface="Wingdings"/>
              <a:buChar char=""/>
              <a:tabLst>
                <a:tab pos="623888" algn="l"/>
              </a:tabLst>
            </a:pPr>
            <a:endParaRPr lang="en-US" altLang="en-US" sz="2000" spc="10" dirty="0">
              <a:latin typeface="Carlito"/>
            </a:endParaRPr>
          </a:p>
        </p:txBody>
      </p:sp>
      <p:sp>
        <p:nvSpPr>
          <p:cNvPr id="6" name="object 2">
            <a:extLst>
              <a:ext uri="{FF2B5EF4-FFF2-40B4-BE49-F238E27FC236}">
                <a16:creationId xmlns:a16="http://schemas.microsoft.com/office/drawing/2014/main" xmlns="" id="{42494B49-9958-42D3-9B7D-2ED6593CCFEE}"/>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7" name="object 3">
            <a:extLst>
              <a:ext uri="{FF2B5EF4-FFF2-40B4-BE49-F238E27FC236}">
                <a16:creationId xmlns:a16="http://schemas.microsoft.com/office/drawing/2014/main" xmlns="" id="{D38D59F3-3298-4BF6-87F8-43B931CD7F6C}"/>
              </a:ext>
            </a:extLst>
          </p:cNvPr>
          <p:cNvSpPr txBox="1">
            <a:spLocks/>
          </p:cNvSpPr>
          <p:nvPr/>
        </p:nvSpPr>
        <p:spPr>
          <a:xfrm>
            <a:off x="690880" y="407035"/>
            <a:ext cx="8300720" cy="567463"/>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en-US" altLang="en-US" sz="3600" b="1" spc="-30" dirty="0">
                <a:solidFill>
                  <a:schemeClr val="bg1"/>
                </a:solidFill>
                <a:latin typeface="Carlito"/>
              </a:rPr>
              <a:t>Ring Topology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xmlns="" id="{652670E8-8399-4363-93BB-05C20432F069}"/>
              </a:ext>
            </a:extLst>
          </p:cNvPr>
          <p:cNvSpPr>
            <a:spLocks noChangeArrowheads="1"/>
          </p:cNvSpPr>
          <p:nvPr/>
        </p:nvSpPr>
        <p:spPr bwMode="auto">
          <a:xfrm>
            <a:off x="452120" y="1261631"/>
            <a:ext cx="8001000" cy="227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246379" lvl="1" indent="-234315" algn="just" eaLnBrk="0" hangingPunct="0">
              <a:lnSpc>
                <a:spcPts val="2800"/>
              </a:lnSpc>
              <a:spcBef>
                <a:spcPts val="100"/>
              </a:spcBef>
              <a:buClr>
                <a:srgbClr val="0083B7"/>
              </a:buClr>
              <a:buFont typeface="Wingdings"/>
              <a:buChar char=""/>
              <a:tabLst>
                <a:tab pos="247015" algn="l"/>
              </a:tabLst>
            </a:pPr>
            <a:r>
              <a:rPr lang="en-US" altLang="en-US" sz="2400" dirty="0">
                <a:latin typeface="Carlito"/>
              </a:rPr>
              <a:t>. In a mesh topology, each computer on network has redundant data paths to other computers. </a:t>
            </a:r>
          </a:p>
          <a:p>
            <a:pPr marL="246379" lvl="1" indent="-234315" algn="just" eaLnBrk="0" hangingPunct="0">
              <a:lnSpc>
                <a:spcPts val="2800"/>
              </a:lnSpc>
              <a:spcBef>
                <a:spcPts val="100"/>
              </a:spcBef>
              <a:buClr>
                <a:srgbClr val="0083B7"/>
              </a:buClr>
              <a:buFont typeface="Wingdings"/>
              <a:buChar char=""/>
              <a:tabLst>
                <a:tab pos="247015" algn="l"/>
              </a:tabLst>
            </a:pPr>
            <a:endParaRPr lang="en-US" altLang="en-US" sz="2400" dirty="0">
              <a:latin typeface="Carlito"/>
            </a:endParaRPr>
          </a:p>
          <a:p>
            <a:pPr marL="246379" lvl="1" indent="-234315" algn="just" eaLnBrk="0" hangingPunct="0">
              <a:lnSpc>
                <a:spcPts val="2800"/>
              </a:lnSpc>
              <a:spcBef>
                <a:spcPts val="100"/>
              </a:spcBef>
              <a:buClr>
                <a:srgbClr val="0083B7"/>
              </a:buClr>
              <a:buFont typeface="Wingdings"/>
              <a:buChar char=""/>
              <a:tabLst>
                <a:tab pos="247015" algn="l"/>
              </a:tabLst>
            </a:pPr>
            <a:r>
              <a:rPr lang="en-US" altLang="en-US" sz="2400" dirty="0">
                <a:latin typeface="Carlito"/>
              </a:rPr>
              <a:t>A mesh topology is most often used in large backbone networks in which failure of a single switch or router can result in a large portion of the network going down</a:t>
            </a:r>
          </a:p>
        </p:txBody>
      </p:sp>
      <p:sp>
        <p:nvSpPr>
          <p:cNvPr id="4" name="object 2">
            <a:extLst>
              <a:ext uri="{FF2B5EF4-FFF2-40B4-BE49-F238E27FC236}">
                <a16:creationId xmlns:a16="http://schemas.microsoft.com/office/drawing/2014/main" xmlns="" id="{761E10B2-5C55-4855-9CCD-78E1807CBA73}"/>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5" name="object 3">
            <a:extLst>
              <a:ext uri="{FF2B5EF4-FFF2-40B4-BE49-F238E27FC236}">
                <a16:creationId xmlns:a16="http://schemas.microsoft.com/office/drawing/2014/main" xmlns="" id="{8921DEAC-116A-480B-BCCB-AD330D6FD366}"/>
              </a:ext>
            </a:extLst>
          </p:cNvPr>
          <p:cNvSpPr txBox="1">
            <a:spLocks/>
          </p:cNvSpPr>
          <p:nvPr/>
        </p:nvSpPr>
        <p:spPr>
          <a:xfrm>
            <a:off x="690880" y="407035"/>
            <a:ext cx="8300720" cy="1134285"/>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en-US" altLang="en-US" sz="3600" b="1" spc="-30" dirty="0">
                <a:solidFill>
                  <a:schemeClr val="bg1"/>
                </a:solidFill>
                <a:latin typeface="Carlito"/>
              </a:rPr>
              <a:t>Mesh topology :</a:t>
            </a:r>
          </a:p>
          <a:p>
            <a:pPr marL="12700">
              <a:spcBef>
                <a:spcPts val="105"/>
              </a:spcBef>
            </a:pPr>
            <a:r>
              <a:rPr lang="en-US" altLang="en-US" sz="3600" b="1" spc="-30" dirty="0">
                <a:solidFill>
                  <a:schemeClr val="bg1"/>
                </a:solidFill>
                <a:latin typeface="Carlito"/>
              </a:rPr>
              <a:t> </a:t>
            </a:r>
          </a:p>
        </p:txBody>
      </p:sp>
      <p:pic>
        <p:nvPicPr>
          <p:cNvPr id="6" name="Picture 15" descr="mesh.jpg">
            <a:extLst>
              <a:ext uri="{FF2B5EF4-FFF2-40B4-BE49-F238E27FC236}">
                <a16:creationId xmlns:a16="http://schemas.microsoft.com/office/drawing/2014/main" xmlns="" id="{A25962D4-68BD-46F0-A38C-4BA8E95F8B28}"/>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244090" y="3810000"/>
            <a:ext cx="4724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4">
            <a:extLst>
              <a:ext uri="{FF2B5EF4-FFF2-40B4-BE49-F238E27FC236}">
                <a16:creationId xmlns:a16="http://schemas.microsoft.com/office/drawing/2014/main" xmlns="" id="{5BB59001-4F29-4565-8F04-0E375566D385}"/>
              </a:ext>
            </a:extLst>
          </p:cNvPr>
          <p:cNvSpPr>
            <a:spLocks noChangeArrowheads="1"/>
          </p:cNvSpPr>
          <p:nvPr/>
        </p:nvSpPr>
        <p:spPr bwMode="auto">
          <a:xfrm flipH="1">
            <a:off x="3733800" y="6203760"/>
            <a:ext cx="2590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600" b="1" dirty="0">
                <a:cs typeface="Arial" panose="020B0604020202020204" pitchFamily="34" charset="0"/>
              </a:rPr>
              <a:t>Mesh topology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16">
            <a:extLst>
              <a:ext uri="{FF2B5EF4-FFF2-40B4-BE49-F238E27FC236}">
                <a16:creationId xmlns:a16="http://schemas.microsoft.com/office/drawing/2014/main" xmlns="" id="{576F0C55-A7CD-4586-98D8-7F75BD60C9F3}"/>
              </a:ext>
            </a:extLst>
          </p:cNvPr>
          <p:cNvSpPr>
            <a:spLocks noChangeArrowheads="1"/>
          </p:cNvSpPr>
          <p:nvPr/>
        </p:nvSpPr>
        <p:spPr bwMode="auto">
          <a:xfrm>
            <a:off x="187036" y="1149742"/>
            <a:ext cx="8801100"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285750" indent="-285750" algn="just">
              <a:lnSpc>
                <a:spcPct val="150000"/>
              </a:lnSpc>
              <a:buFont typeface="Wingdings" panose="05000000000000000000" pitchFamily="2" charset="2"/>
              <a:buChar char="q"/>
            </a:pPr>
            <a:r>
              <a:rPr lang="en-US" altLang="en-US" sz="2400" b="1" dirty="0">
                <a:latin typeface="+mj-lt"/>
                <a:cs typeface="Arial" panose="020B0604020202020204" pitchFamily="34" charset="0"/>
              </a:rPr>
              <a:t>Advantages of Mesh topology</a:t>
            </a:r>
          </a:p>
          <a:p>
            <a:pPr marL="720725" lvl="1" indent="-180975">
              <a:spcBef>
                <a:spcPts val="885"/>
              </a:spcBef>
              <a:buClr>
                <a:srgbClr val="0083B7"/>
              </a:buClr>
              <a:buFont typeface="Wingdings"/>
              <a:buChar char=""/>
              <a:tabLst>
                <a:tab pos="623888" algn="l"/>
              </a:tabLst>
            </a:pPr>
            <a:r>
              <a:rPr lang="en-US" altLang="en-US" sz="2000" spc="10" dirty="0">
                <a:latin typeface="Carlito"/>
              </a:rPr>
              <a:t> Mesh networks are "self-healing" - if a node goes down the data takes another path.</a:t>
            </a:r>
          </a:p>
          <a:p>
            <a:pPr marL="720725" lvl="1" indent="-180975">
              <a:spcBef>
                <a:spcPts val="885"/>
              </a:spcBef>
              <a:buClr>
                <a:srgbClr val="0083B7"/>
              </a:buClr>
              <a:buFont typeface="Wingdings"/>
              <a:buChar char=""/>
              <a:tabLst>
                <a:tab pos="623888" algn="l"/>
              </a:tabLst>
            </a:pPr>
            <a:r>
              <a:rPr lang="en-US" altLang="en-US" sz="2000" spc="10" dirty="0">
                <a:latin typeface="Carlito"/>
              </a:rPr>
              <a:t>Relatively inexpensive to cover a large area.</a:t>
            </a:r>
          </a:p>
          <a:p>
            <a:pPr marL="285750" indent="-285750" algn="just">
              <a:lnSpc>
                <a:spcPct val="150000"/>
              </a:lnSpc>
              <a:buFont typeface="Wingdings" panose="05000000000000000000" pitchFamily="2" charset="2"/>
              <a:buChar char="q"/>
            </a:pPr>
            <a:r>
              <a:rPr lang="en-US" altLang="en-US" sz="2400" b="1" dirty="0">
                <a:latin typeface="+mj-lt"/>
                <a:cs typeface="Arial" panose="020B0604020202020204" pitchFamily="34" charset="0"/>
              </a:rPr>
              <a:t>Disadvantages of Mesh topology</a:t>
            </a:r>
          </a:p>
          <a:p>
            <a:pPr marL="720725" lvl="1" indent="-180975">
              <a:spcBef>
                <a:spcPts val="885"/>
              </a:spcBef>
              <a:buClr>
                <a:srgbClr val="0083B7"/>
              </a:buClr>
              <a:buFont typeface="Wingdings"/>
              <a:buChar char=""/>
              <a:tabLst>
                <a:tab pos="623888" algn="l"/>
              </a:tabLst>
            </a:pPr>
            <a:r>
              <a:rPr lang="en-US" altLang="en-US" sz="2000" spc="10" dirty="0">
                <a:latin typeface="Carlito"/>
              </a:rPr>
              <a:t>Routing network traffic can be difficult because of all the different possible paths between nodes.</a:t>
            </a:r>
          </a:p>
          <a:p>
            <a:pPr marL="720725" lvl="1" indent="-180975">
              <a:spcBef>
                <a:spcPts val="885"/>
              </a:spcBef>
              <a:buClr>
                <a:srgbClr val="0083B7"/>
              </a:buClr>
              <a:buFont typeface="Wingdings"/>
              <a:buChar char=""/>
              <a:tabLst>
                <a:tab pos="623888" algn="l"/>
              </a:tabLst>
            </a:pPr>
            <a:r>
              <a:rPr lang="en-US" altLang="en-US" sz="2000" spc="10" dirty="0">
                <a:latin typeface="Carlito"/>
              </a:rPr>
              <a:t>No central infrastructure (the network relies on peer-to-peer connections).</a:t>
            </a:r>
          </a:p>
        </p:txBody>
      </p:sp>
      <p:sp>
        <p:nvSpPr>
          <p:cNvPr id="5" name="object 2">
            <a:extLst>
              <a:ext uri="{FF2B5EF4-FFF2-40B4-BE49-F238E27FC236}">
                <a16:creationId xmlns:a16="http://schemas.microsoft.com/office/drawing/2014/main" xmlns="" id="{0CCA2291-B5E9-4B13-BC05-2C139F493B33}"/>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6" name="object 3">
            <a:extLst>
              <a:ext uri="{FF2B5EF4-FFF2-40B4-BE49-F238E27FC236}">
                <a16:creationId xmlns:a16="http://schemas.microsoft.com/office/drawing/2014/main" xmlns="" id="{AA06638F-AC41-45B1-8DBA-36D690E051E0}"/>
              </a:ext>
            </a:extLst>
          </p:cNvPr>
          <p:cNvSpPr txBox="1">
            <a:spLocks/>
          </p:cNvSpPr>
          <p:nvPr/>
        </p:nvSpPr>
        <p:spPr>
          <a:xfrm>
            <a:off x="690880" y="407035"/>
            <a:ext cx="8300720" cy="1077026"/>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en-US" altLang="en-US" sz="3600" b="1" spc="-30" dirty="0">
                <a:solidFill>
                  <a:schemeClr val="bg1"/>
                </a:solidFill>
                <a:latin typeface="Carlito"/>
              </a:rPr>
              <a:t>Mesh topology :</a:t>
            </a:r>
          </a:p>
          <a:p>
            <a:pPr marL="285750" indent="-285750" algn="just">
              <a:lnSpc>
                <a:spcPct val="150000"/>
              </a:lnSpc>
              <a:spcBef>
                <a:spcPts val="105"/>
              </a:spcBef>
              <a:buFont typeface="Wingdings" panose="05000000000000000000" pitchFamily="2" charset="2"/>
              <a:buChar char="q"/>
            </a:pPr>
            <a:endParaRPr lang="en-US" altLang="en-US" sz="2400" b="1" dirty="0">
              <a:ea typeface="+mn-ea"/>
              <a:cs typeface="Arial" panose="020B0604020202020204" pitchFamily="34" charset="0"/>
            </a:endParaRPr>
          </a:p>
        </p:txBody>
      </p:sp>
      <p:sp>
        <p:nvSpPr>
          <p:cNvPr id="7" name="Text Box 3">
            <a:extLst>
              <a:ext uri="{FF2B5EF4-FFF2-40B4-BE49-F238E27FC236}">
                <a16:creationId xmlns:a16="http://schemas.microsoft.com/office/drawing/2014/main" xmlns="" id="{BB728298-57FC-4D11-B801-6834400E420D}"/>
              </a:ext>
            </a:extLst>
          </p:cNvPr>
          <p:cNvSpPr txBox="1">
            <a:spLocks noChangeArrowheads="1"/>
          </p:cNvSpPr>
          <p:nvPr/>
        </p:nvSpPr>
        <p:spPr bwMode="auto">
          <a:xfrm>
            <a:off x="830580" y="4720833"/>
            <a:ext cx="7848600" cy="1974850"/>
          </a:xfrm>
          <a:prstGeom prst="rect">
            <a:avLst/>
          </a:prstGeom>
          <a:solidFill>
            <a:srgbClr val="00FFCC"/>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400" dirty="0">
                <a:cs typeface="Arial" panose="020B0604020202020204" pitchFamily="34" charset="0"/>
              </a:rPr>
              <a:t>A mesh topology is implemented to provide as much protection as possible from interruption of service. </a:t>
            </a:r>
          </a:p>
          <a:p>
            <a:pPr algn="l"/>
            <a:r>
              <a:rPr lang="en-US" altLang="en-US" sz="2400" dirty="0">
                <a:cs typeface="Arial" panose="020B0604020202020204" pitchFamily="34" charset="0"/>
              </a:rPr>
              <a:t>Each host has its own connections to all other hosts. Although the Internet has multiple paths to any one location, it does not adopt the full mesh topology.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xmlns="" id="{9102FD7B-0028-4DE9-BD35-B2454CFEF921}"/>
              </a:ext>
            </a:extLst>
          </p:cNvPr>
          <p:cNvSpPr>
            <a:spLocks noChangeArrowheads="1"/>
          </p:cNvSpPr>
          <p:nvPr/>
        </p:nvSpPr>
        <p:spPr bwMode="auto">
          <a:xfrm>
            <a:off x="432455" y="1305831"/>
            <a:ext cx="8001000" cy="185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246379" lvl="1" indent="-234315" algn="just" eaLnBrk="0" hangingPunct="0">
              <a:lnSpc>
                <a:spcPts val="2800"/>
              </a:lnSpc>
              <a:spcBef>
                <a:spcPts val="100"/>
              </a:spcBef>
              <a:buClr>
                <a:srgbClr val="0083B7"/>
              </a:buClr>
              <a:buFont typeface="Wingdings"/>
              <a:buChar char=""/>
              <a:tabLst>
                <a:tab pos="247015" algn="l"/>
              </a:tabLst>
            </a:pPr>
            <a:r>
              <a:rPr lang="en-US" altLang="en-US" sz="2400" dirty="0">
                <a:latin typeface="Carlito"/>
              </a:rPr>
              <a:t>Hybrid network is the combination of different topologies such as star, Ring, Mesh, Bus etc. All the networks of different types (can be connected together through a central hub (in the form of star network).</a:t>
            </a:r>
          </a:p>
          <a:p>
            <a:pPr algn="just">
              <a:lnSpc>
                <a:spcPct val="150000"/>
              </a:lnSpc>
            </a:pPr>
            <a:endParaRPr lang="en-US" altLang="en-US" sz="1600" b="1" dirty="0">
              <a:cs typeface="Arial" panose="020B0604020202020204" pitchFamily="34" charset="0"/>
            </a:endParaRPr>
          </a:p>
        </p:txBody>
      </p:sp>
      <p:pic>
        <p:nvPicPr>
          <p:cNvPr id="102403" name="Picture 8" descr="Hybrid.jpg">
            <a:extLst>
              <a:ext uri="{FF2B5EF4-FFF2-40B4-BE49-F238E27FC236}">
                <a16:creationId xmlns:a16="http://schemas.microsoft.com/office/drawing/2014/main" xmlns="" id="{B4EC9518-CEC7-4BC1-800C-A3E0ABD03B58}"/>
              </a:ext>
            </a:extLst>
          </p:cNvPr>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6200" y="2917768"/>
            <a:ext cx="9067800" cy="386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Rectangle 9">
            <a:extLst>
              <a:ext uri="{FF2B5EF4-FFF2-40B4-BE49-F238E27FC236}">
                <a16:creationId xmlns:a16="http://schemas.microsoft.com/office/drawing/2014/main" xmlns="" id="{A85F23D8-D8E8-43BA-9401-23F396B548A2}"/>
              </a:ext>
            </a:extLst>
          </p:cNvPr>
          <p:cNvSpPr>
            <a:spLocks noChangeArrowheads="1"/>
          </p:cNvSpPr>
          <p:nvPr/>
        </p:nvSpPr>
        <p:spPr bwMode="auto">
          <a:xfrm flipH="1">
            <a:off x="1842155" y="5715000"/>
            <a:ext cx="2590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600" b="1" dirty="0">
                <a:cs typeface="Arial" panose="020B0604020202020204" pitchFamily="34" charset="0"/>
              </a:rPr>
              <a:t>Hybrid topology</a:t>
            </a:r>
          </a:p>
        </p:txBody>
      </p:sp>
      <p:sp>
        <p:nvSpPr>
          <p:cNvPr id="5" name="object 2">
            <a:extLst>
              <a:ext uri="{FF2B5EF4-FFF2-40B4-BE49-F238E27FC236}">
                <a16:creationId xmlns:a16="http://schemas.microsoft.com/office/drawing/2014/main" xmlns="" id="{FB032ABA-9159-471B-9BE7-9D966ED0FE56}"/>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6" name="object 3">
            <a:extLst>
              <a:ext uri="{FF2B5EF4-FFF2-40B4-BE49-F238E27FC236}">
                <a16:creationId xmlns:a16="http://schemas.microsoft.com/office/drawing/2014/main" xmlns="" id="{8AB5B38D-420E-4D3F-9399-824AEA07DF58}"/>
              </a:ext>
            </a:extLst>
          </p:cNvPr>
          <p:cNvSpPr txBox="1">
            <a:spLocks/>
          </p:cNvSpPr>
          <p:nvPr/>
        </p:nvSpPr>
        <p:spPr>
          <a:xfrm>
            <a:off x="690880" y="407035"/>
            <a:ext cx="8300720" cy="1701107"/>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en-US" altLang="en-US" sz="3600" b="1" spc="-30" dirty="0">
                <a:solidFill>
                  <a:schemeClr val="bg1"/>
                </a:solidFill>
                <a:latin typeface="Carlito"/>
              </a:rPr>
              <a:t>Hybrid topology</a:t>
            </a:r>
          </a:p>
          <a:p>
            <a:pPr marL="12700">
              <a:spcBef>
                <a:spcPts val="105"/>
              </a:spcBef>
            </a:pPr>
            <a:r>
              <a:rPr lang="en-US" altLang="en-US" sz="3600" b="1" spc="-30" dirty="0">
                <a:solidFill>
                  <a:schemeClr val="bg1"/>
                </a:solidFill>
                <a:latin typeface="Carlito"/>
              </a:rPr>
              <a:t>:</a:t>
            </a:r>
          </a:p>
          <a:p>
            <a:pPr marL="12700">
              <a:spcBef>
                <a:spcPts val="105"/>
              </a:spcBef>
            </a:pPr>
            <a:r>
              <a:rPr lang="en-US" altLang="en-US" sz="3600" b="1" spc="-30" dirty="0">
                <a:solidFill>
                  <a:schemeClr val="bg1"/>
                </a:solidFill>
                <a:latin typeface="Carlito"/>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46170" y="2699067"/>
            <a:ext cx="2463165" cy="1490345"/>
          </a:xfrm>
          <a:prstGeom prst="rect">
            <a:avLst/>
          </a:prstGeom>
        </p:spPr>
        <p:txBody>
          <a:bodyPr vert="horz" wrap="square" lIns="0" tIns="13970" rIns="0" bIns="0" rtlCol="0">
            <a:spAutoFit/>
          </a:bodyPr>
          <a:lstStyle/>
          <a:p>
            <a:pPr marL="12700">
              <a:lnSpc>
                <a:spcPct val="100000"/>
              </a:lnSpc>
              <a:spcBef>
                <a:spcPts val="110"/>
              </a:spcBef>
            </a:pPr>
            <a:r>
              <a:rPr sz="9600" b="1" dirty="0">
                <a:solidFill>
                  <a:srgbClr val="C00000"/>
                </a:solidFill>
                <a:latin typeface="Carlito"/>
                <a:cs typeface="Carlito"/>
              </a:rPr>
              <a:t>Q&amp;A</a:t>
            </a:r>
            <a:endParaRPr sz="9600">
              <a:latin typeface="Carlito"/>
              <a:cs typeface="Carlito"/>
            </a:endParaRPr>
          </a:p>
        </p:txBody>
      </p:sp>
    </p:spTree>
    <p:extLst>
      <p:ext uri="{BB962C8B-B14F-4D97-AF65-F5344CB8AC3E}">
        <p14:creationId xmlns:p14="http://schemas.microsoft.com/office/powerpoint/2010/main" val="896710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3">
            <a:extLst>
              <a:ext uri="{FF2B5EF4-FFF2-40B4-BE49-F238E27FC236}">
                <a16:creationId xmlns:a16="http://schemas.microsoft.com/office/drawing/2014/main" xmlns="" id="{F16A9EF8-01B0-41B6-8610-58616B193EA4}"/>
              </a:ext>
            </a:extLst>
          </p:cNvPr>
          <p:cNvSpPr>
            <a:spLocks noGrp="1" noChangeArrowheads="1"/>
          </p:cNvSpPr>
          <p:nvPr>
            <p:ph type="body" idx="1"/>
          </p:nvPr>
        </p:nvSpPr>
        <p:spPr>
          <a:xfrm>
            <a:off x="690880" y="1676400"/>
            <a:ext cx="8229600" cy="2867452"/>
          </a:xfrm>
        </p:spPr>
        <p:txBody>
          <a:bodyPr/>
          <a:lstStyle/>
          <a:p>
            <a:pPr marL="246379" marR="889000" indent="-234315" algn="l" rtl="0">
              <a:lnSpc>
                <a:spcPts val="2240"/>
              </a:lnSpc>
              <a:spcBef>
                <a:spcPts val="1365"/>
              </a:spcBef>
              <a:buClr>
                <a:srgbClr val="0083B7"/>
              </a:buClr>
              <a:buFont typeface="Wingdings"/>
              <a:buChar char=""/>
              <a:tabLst>
                <a:tab pos="247015" algn="l"/>
              </a:tabLst>
            </a:pPr>
            <a:r>
              <a:rPr lang="en-US" altLang="ru-RU" sz="2800" kern="1200" spc="-10" dirty="0">
                <a:latin typeface="+mn-lt"/>
              </a:rPr>
              <a:t>Primary types of communications networks</a:t>
            </a:r>
          </a:p>
          <a:p>
            <a:pPr marL="800100" lvl="1" indent="-342900">
              <a:spcBef>
                <a:spcPct val="0"/>
              </a:spcBef>
              <a:buFont typeface="Wingdings" panose="05000000000000000000" pitchFamily="2" charset="2"/>
              <a:buChar char="§"/>
            </a:pPr>
            <a:r>
              <a:rPr lang="en-US" altLang="ru-RU" sz="2400" b="1" dirty="0">
                <a:cs typeface="Arial" panose="020B0604020202020204" pitchFamily="34" charset="0"/>
              </a:rPr>
              <a:t>Wide Area network</a:t>
            </a:r>
          </a:p>
          <a:p>
            <a:pPr marL="800100" lvl="1" indent="-342900">
              <a:spcBef>
                <a:spcPct val="0"/>
              </a:spcBef>
              <a:buFont typeface="Wingdings" panose="05000000000000000000" pitchFamily="2" charset="2"/>
              <a:buChar char="§"/>
            </a:pPr>
            <a:r>
              <a:rPr lang="en-US" altLang="ru-RU" sz="2400" b="1" dirty="0">
                <a:cs typeface="Arial" panose="020B0604020202020204" pitchFamily="34" charset="0"/>
              </a:rPr>
              <a:t>Local Area  network</a:t>
            </a:r>
          </a:p>
          <a:p>
            <a:pPr marL="800100" lvl="1" indent="-342900">
              <a:spcBef>
                <a:spcPct val="0"/>
              </a:spcBef>
              <a:buFont typeface="Wingdings" panose="05000000000000000000" pitchFamily="2" charset="2"/>
              <a:buChar char="§"/>
            </a:pPr>
            <a:r>
              <a:rPr lang="en-US" sz="2400" b="1" dirty="0">
                <a:cs typeface="Arial" panose="020B0604020202020204" pitchFamily="34" charset="0"/>
              </a:rPr>
              <a:t>Metropolitan Area</a:t>
            </a:r>
            <a:r>
              <a:rPr lang="en-US" altLang="ru-RU" sz="2400" b="1" dirty="0">
                <a:cs typeface="Arial" panose="020B0604020202020204" pitchFamily="34" charset="0"/>
              </a:rPr>
              <a:t> network</a:t>
            </a:r>
          </a:p>
          <a:p>
            <a:pPr marL="800100" lvl="1" indent="-342900">
              <a:spcBef>
                <a:spcPct val="0"/>
              </a:spcBef>
              <a:buFont typeface="Wingdings" panose="05000000000000000000" pitchFamily="2" charset="2"/>
              <a:buChar char="§"/>
            </a:pPr>
            <a:r>
              <a:rPr lang="en-US" altLang="ru-RU" sz="2400" b="1" dirty="0">
                <a:cs typeface="Arial" panose="020B0604020202020204" pitchFamily="34" charset="0"/>
              </a:rPr>
              <a:t>Virtual Private  network</a:t>
            </a:r>
          </a:p>
          <a:p>
            <a:pPr marL="800100" lvl="1" indent="-342900">
              <a:spcBef>
                <a:spcPct val="0"/>
              </a:spcBef>
              <a:buFont typeface="Wingdings" panose="05000000000000000000" pitchFamily="2" charset="2"/>
              <a:buChar char="§"/>
            </a:pPr>
            <a:r>
              <a:rPr lang="en-US" altLang="ru-RU" sz="2400" b="1" dirty="0">
                <a:cs typeface="Arial" panose="020B0604020202020204" pitchFamily="34" charset="0"/>
              </a:rPr>
              <a:t>Client-Server network</a:t>
            </a:r>
          </a:p>
          <a:p>
            <a:pPr marL="800100" lvl="1" indent="-342900">
              <a:spcBef>
                <a:spcPct val="0"/>
              </a:spcBef>
              <a:buFont typeface="Wingdings" panose="05000000000000000000" pitchFamily="2" charset="2"/>
              <a:buChar char="§"/>
            </a:pPr>
            <a:r>
              <a:rPr lang="en-US" altLang="ru-RU" sz="2400" b="1" dirty="0">
                <a:cs typeface="Arial" panose="020B0604020202020204" pitchFamily="34" charset="0"/>
              </a:rPr>
              <a:t>Peer-to-peer network</a:t>
            </a:r>
          </a:p>
          <a:p>
            <a:pPr marL="800100" lvl="1" indent="-342900" eaLnBrk="1" hangingPunct="1">
              <a:spcBef>
                <a:spcPct val="0"/>
              </a:spcBef>
              <a:buFont typeface="Wingdings" panose="05000000000000000000" pitchFamily="2" charset="2"/>
              <a:buChar char="§"/>
            </a:pPr>
            <a:r>
              <a:rPr lang="en-US" altLang="en-US" sz="2400" b="1" dirty="0">
                <a:cs typeface="Arial" panose="020B0604020202020204" pitchFamily="34" charset="0"/>
              </a:rPr>
              <a:t>Wireless networks</a:t>
            </a:r>
            <a:endParaRPr lang="en-US" altLang="ru-RU" sz="2400" dirty="0"/>
          </a:p>
        </p:txBody>
      </p:sp>
      <p:sp>
        <p:nvSpPr>
          <p:cNvPr id="6" name="object 2">
            <a:extLst>
              <a:ext uri="{FF2B5EF4-FFF2-40B4-BE49-F238E27FC236}">
                <a16:creationId xmlns:a16="http://schemas.microsoft.com/office/drawing/2014/main" xmlns="" id="{D0179351-CA72-4D92-AD22-5466CEDA44E8}"/>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7" name="object 3">
            <a:extLst>
              <a:ext uri="{FF2B5EF4-FFF2-40B4-BE49-F238E27FC236}">
                <a16:creationId xmlns:a16="http://schemas.microsoft.com/office/drawing/2014/main" xmlns="" id="{12233312-573C-42D5-A10B-D30A3DBC60A5}"/>
              </a:ext>
            </a:extLst>
          </p:cNvPr>
          <p:cNvSpPr txBox="1">
            <a:spLocks/>
          </p:cNvSpPr>
          <p:nvPr/>
        </p:nvSpPr>
        <p:spPr>
          <a:xfrm>
            <a:off x="690880" y="407035"/>
            <a:ext cx="8757920" cy="567463"/>
          </a:xfrm>
          <a:prstGeom prst="rect">
            <a:avLst/>
          </a:prstGeom>
        </p:spPr>
        <p:txBody>
          <a:bodyPr vert="horz" wrap="square" lIns="0" tIns="13335" rIns="0" bIns="0" rtlCol="0">
            <a:spAutoFit/>
          </a:bodyPr>
          <a:lstStyle>
            <a:lvl1pPr>
              <a:defRPr sz="3200" b="1" i="0">
                <a:solidFill>
                  <a:schemeClr val="bg1"/>
                </a:solidFill>
                <a:latin typeface="Carlito"/>
                <a:ea typeface="+mj-ea"/>
                <a:cs typeface="Carlito"/>
              </a:defRPr>
            </a:lvl1pPr>
          </a:lstStyle>
          <a:p>
            <a:pPr marL="12700">
              <a:spcBef>
                <a:spcPts val="105"/>
              </a:spcBef>
            </a:pPr>
            <a:r>
              <a:rPr lang="en-US" altLang="en-US" sz="3600" kern="0" spc="-5" dirty="0"/>
              <a:t>Network Types</a:t>
            </a:r>
            <a:endParaRPr lang="en-US" sz="3600" kern="0" spc="-5" dirty="0"/>
          </a:p>
        </p:txBody>
      </p:sp>
    </p:spTree>
    <p:extLst>
      <p:ext uri="{BB962C8B-B14F-4D97-AF65-F5344CB8AC3E}">
        <p14:creationId xmlns:p14="http://schemas.microsoft.com/office/powerpoint/2010/main" val="2033217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857251"/>
            <a:ext cx="9144000" cy="757551"/>
          </a:xfrm>
        </p:spPr>
        <p:txBody>
          <a:bodyPr/>
          <a:lstStyle/>
          <a:p>
            <a:r>
              <a:rPr lang="en-US" altLang="en-US" sz="1600" dirty="0"/>
              <a:t>Common Types of Networks</a:t>
            </a:r>
            <a:br>
              <a:rPr lang="en-US" altLang="en-US" sz="1600" dirty="0"/>
            </a:br>
            <a:r>
              <a:rPr lang="en-US" altLang="en-US" dirty="0"/>
              <a:t>Networks of Many Sizes</a:t>
            </a:r>
          </a:p>
        </p:txBody>
      </p:sp>
      <p:sp>
        <p:nvSpPr>
          <p:cNvPr id="55299" name="Rectangle 3"/>
          <p:cNvSpPr>
            <a:spLocks noGrp="1" noChangeArrowheads="1"/>
          </p:cNvSpPr>
          <p:nvPr>
            <p:ph type="body" idx="1"/>
          </p:nvPr>
        </p:nvSpPr>
        <p:spPr>
          <a:xfrm>
            <a:off x="313556" y="1274392"/>
            <a:ext cx="8585500" cy="2251899"/>
          </a:xfrm>
        </p:spPr>
        <p:txBody>
          <a:bodyPr/>
          <a:lstStyle/>
          <a:p>
            <a:pPr marL="358140" marR="5080" indent="-346075" algn="l" rtl="0" eaLnBrk="1" hangingPunct="1">
              <a:spcBef>
                <a:spcPts val="100"/>
              </a:spcBef>
              <a:buClr>
                <a:srgbClr val="0083B7"/>
              </a:buClr>
              <a:buFont typeface="Wingdings"/>
              <a:buChar char=""/>
              <a:tabLst>
                <a:tab pos="358140" algn="l"/>
                <a:tab pos="358775" algn="l"/>
              </a:tabLst>
            </a:pPr>
            <a:r>
              <a:rPr lang="en-US" altLang="en-US" kern="1200" dirty="0"/>
              <a:t>Small Home Networks – connect a few computers to each other and the Internet</a:t>
            </a:r>
          </a:p>
          <a:p>
            <a:pPr marL="358140" marR="5080" indent="-346075" algn="l" rtl="0" eaLnBrk="1" hangingPunct="1">
              <a:spcBef>
                <a:spcPts val="100"/>
              </a:spcBef>
              <a:buClr>
                <a:srgbClr val="0083B7"/>
              </a:buClr>
              <a:buFont typeface="Wingdings"/>
              <a:buChar char=""/>
              <a:tabLst>
                <a:tab pos="358140" algn="l"/>
                <a:tab pos="358775" algn="l"/>
              </a:tabLst>
            </a:pPr>
            <a:r>
              <a:rPr lang="en-US" altLang="en-US" kern="1200" dirty="0"/>
              <a:t>Small Office/Home Office – enables computer within a home or remote office to connect to a corporate network</a:t>
            </a:r>
          </a:p>
          <a:p>
            <a:pPr lvl="1"/>
            <a:endParaRPr lang="en-US" altLang="en-US" sz="1500" dirty="0"/>
          </a:p>
          <a:p>
            <a:pPr lvl="1"/>
            <a:endParaRPr lang="en-US" altLang="en-US" dirty="0"/>
          </a:p>
          <a:p>
            <a:endParaRPr lang="en-CA" altLang="en-US" sz="1650" b="1" dirty="0"/>
          </a:p>
        </p:txBody>
      </p:sp>
      <p:sp>
        <p:nvSpPr>
          <p:cNvPr id="2" name="TextBox 1"/>
          <p:cNvSpPr txBox="1"/>
          <p:nvPr/>
        </p:nvSpPr>
        <p:spPr>
          <a:xfrm>
            <a:off x="889280" y="5987434"/>
            <a:ext cx="8087765" cy="584775"/>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dirty="0"/>
              <a:t>       </a:t>
            </a:r>
            <a:r>
              <a:rPr lang="en-US" sz="2800" dirty="0"/>
              <a:t>Small Home                                      SOHO</a:t>
            </a:r>
          </a:p>
        </p:txBody>
      </p:sp>
      <p:pic>
        <p:nvPicPr>
          <p:cNvPr id="3074" name="Picture 2" descr="this is the image’s alt tex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723" y="3093044"/>
            <a:ext cx="3986368" cy="29077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d1qjbjciwpxftb.cloudfront.net/courses/ccna1/networking-today/5_common-types-of-networks/assets/1_chunk/media--Small-Home-Office-Net--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1367" y="3093044"/>
            <a:ext cx="3962400" cy="2907705"/>
          </a:xfrm>
          <a:prstGeom prst="rect">
            <a:avLst/>
          </a:prstGeom>
          <a:noFill/>
          <a:extLst>
            <a:ext uri="{909E8E84-426E-40DD-AFC4-6F175D3DCCD1}">
              <a14:hiddenFill xmlns:a14="http://schemas.microsoft.com/office/drawing/2010/main">
                <a:solidFill>
                  <a:srgbClr val="FFFFFF"/>
                </a:solidFill>
              </a14:hiddenFill>
            </a:ext>
          </a:extLst>
        </p:spPr>
      </p:pic>
      <p:sp>
        <p:nvSpPr>
          <p:cNvPr id="10" name="object 2">
            <a:extLst>
              <a:ext uri="{FF2B5EF4-FFF2-40B4-BE49-F238E27FC236}">
                <a16:creationId xmlns:a16="http://schemas.microsoft.com/office/drawing/2014/main" xmlns="" id="{B1837555-703D-4326-8739-19262B0E2495}"/>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11" name="object 3">
            <a:extLst>
              <a:ext uri="{FF2B5EF4-FFF2-40B4-BE49-F238E27FC236}">
                <a16:creationId xmlns:a16="http://schemas.microsoft.com/office/drawing/2014/main" xmlns="" id="{3658425A-869F-400B-903E-247C09D617AF}"/>
              </a:ext>
            </a:extLst>
          </p:cNvPr>
          <p:cNvSpPr txBox="1">
            <a:spLocks/>
          </p:cNvSpPr>
          <p:nvPr/>
        </p:nvSpPr>
        <p:spPr>
          <a:xfrm>
            <a:off x="690880" y="407035"/>
            <a:ext cx="8757920" cy="567463"/>
          </a:xfrm>
          <a:prstGeom prst="rect">
            <a:avLst/>
          </a:prstGeom>
        </p:spPr>
        <p:txBody>
          <a:bodyPr vert="horz" wrap="square" lIns="0" tIns="13335" rIns="0" bIns="0" rtlCol="0">
            <a:spAutoFit/>
          </a:bodyPr>
          <a:lstStyle>
            <a:lvl1pPr>
              <a:defRPr sz="3200" b="1" i="0">
                <a:solidFill>
                  <a:schemeClr val="bg1"/>
                </a:solidFill>
                <a:latin typeface="Carlito"/>
                <a:ea typeface="+mj-ea"/>
                <a:cs typeface="Carlito"/>
              </a:defRPr>
            </a:lvl1pPr>
          </a:lstStyle>
          <a:p>
            <a:pPr marL="12700">
              <a:spcBef>
                <a:spcPts val="105"/>
              </a:spcBef>
            </a:pPr>
            <a:r>
              <a:rPr lang="en-US" altLang="en-US" sz="3600" kern="0" spc="-5" dirty="0"/>
              <a:t>Network Types</a:t>
            </a:r>
            <a:endParaRPr lang="en-US" sz="3600" kern="0" spc="-5" dirty="0"/>
          </a:p>
        </p:txBody>
      </p:sp>
    </p:spTree>
    <p:extLst>
      <p:ext uri="{BB962C8B-B14F-4D97-AF65-F5344CB8AC3E}">
        <p14:creationId xmlns:p14="http://schemas.microsoft.com/office/powerpoint/2010/main" val="236251644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857251"/>
            <a:ext cx="9144000" cy="757551"/>
          </a:xfrm>
        </p:spPr>
        <p:txBody>
          <a:bodyPr/>
          <a:lstStyle/>
          <a:p>
            <a:r>
              <a:rPr lang="en-US" altLang="en-US" sz="1600" dirty="0"/>
              <a:t>Common Types of Networks</a:t>
            </a:r>
            <a:br>
              <a:rPr lang="en-US" altLang="en-US" sz="1600" dirty="0"/>
            </a:br>
            <a:r>
              <a:rPr lang="en-US" altLang="en-US" dirty="0"/>
              <a:t>Networks of Many Sizes</a:t>
            </a:r>
          </a:p>
        </p:txBody>
      </p:sp>
      <p:sp>
        <p:nvSpPr>
          <p:cNvPr id="55299" name="Rectangle 3"/>
          <p:cNvSpPr>
            <a:spLocks noGrp="1" noChangeArrowheads="1"/>
          </p:cNvSpPr>
          <p:nvPr>
            <p:ph type="body" idx="1"/>
          </p:nvPr>
        </p:nvSpPr>
        <p:spPr>
          <a:xfrm>
            <a:off x="313556" y="1274392"/>
            <a:ext cx="8585500" cy="2251899"/>
          </a:xfrm>
        </p:spPr>
        <p:txBody>
          <a:bodyPr/>
          <a:lstStyle/>
          <a:p>
            <a:pPr marL="358140" marR="5080" indent="-346075" algn="l" rtl="0" eaLnBrk="1" hangingPunct="1">
              <a:spcBef>
                <a:spcPts val="100"/>
              </a:spcBef>
              <a:buClr>
                <a:srgbClr val="0083B7"/>
              </a:buClr>
              <a:buFont typeface="Wingdings"/>
              <a:buChar char=""/>
              <a:tabLst>
                <a:tab pos="358140" algn="l"/>
                <a:tab pos="358775" algn="l"/>
              </a:tabLst>
            </a:pPr>
            <a:r>
              <a:rPr lang="en-US" altLang="en-US" kern="1200" dirty="0"/>
              <a:t>Medium to Large Networks – many locations with hundreds or thousands of interconnected computers</a:t>
            </a:r>
          </a:p>
          <a:p>
            <a:pPr marL="358140" marR="5080" indent="-346075" algn="l" rtl="0" eaLnBrk="1" hangingPunct="1">
              <a:spcBef>
                <a:spcPts val="100"/>
              </a:spcBef>
              <a:buClr>
                <a:srgbClr val="0083B7"/>
              </a:buClr>
              <a:buFont typeface="Wingdings"/>
              <a:buChar char=""/>
              <a:tabLst>
                <a:tab pos="358140" algn="l"/>
                <a:tab pos="358775" algn="l"/>
              </a:tabLst>
            </a:pPr>
            <a:r>
              <a:rPr lang="en-US" altLang="en-US" kern="1200" dirty="0"/>
              <a:t>World Wide Networks – connects hundreds of millions of computers world-wide – such as the internet</a:t>
            </a:r>
          </a:p>
          <a:p>
            <a:pPr lvl="1"/>
            <a:endParaRPr lang="en-US" altLang="en-US" sz="1500" dirty="0"/>
          </a:p>
          <a:p>
            <a:pPr lvl="1"/>
            <a:endParaRPr lang="en-US" altLang="en-US" dirty="0"/>
          </a:p>
          <a:p>
            <a:endParaRPr lang="en-CA" altLang="en-US" sz="1650" b="1" dirty="0"/>
          </a:p>
        </p:txBody>
      </p:sp>
      <p:sp>
        <p:nvSpPr>
          <p:cNvPr id="3" name="TextBox 2"/>
          <p:cNvSpPr txBox="1"/>
          <p:nvPr/>
        </p:nvSpPr>
        <p:spPr>
          <a:xfrm>
            <a:off x="633674" y="5969265"/>
            <a:ext cx="8169731" cy="646331"/>
          </a:xfrm>
          <a:prstGeom prst="rect">
            <a:avLst/>
          </a:prstGeom>
          <a:noFill/>
        </p:spPr>
        <p:txBody>
          <a:bodyPr wrap="square" rtlCol="0">
            <a:spAutoFit/>
          </a:bodyPr>
          <a:lstStyle/>
          <a:p>
            <a:r>
              <a:rPr lang="en-US" sz="3600" dirty="0"/>
              <a:t>   </a:t>
            </a:r>
            <a:r>
              <a:rPr lang="en-US" sz="3200" dirty="0"/>
              <a:t>Medium/Large                          World Wide</a:t>
            </a:r>
          </a:p>
        </p:txBody>
      </p:sp>
      <p:pic>
        <p:nvPicPr>
          <p:cNvPr id="3078" name="Picture 6" descr="this is the image’s alt tex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484" y="2931134"/>
            <a:ext cx="4122144" cy="314492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6044" y="2931134"/>
            <a:ext cx="4097361" cy="314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bject 2">
            <a:extLst>
              <a:ext uri="{FF2B5EF4-FFF2-40B4-BE49-F238E27FC236}">
                <a16:creationId xmlns:a16="http://schemas.microsoft.com/office/drawing/2014/main" xmlns="" id="{B1837555-703D-4326-8739-19262B0E2495}"/>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11" name="object 3">
            <a:extLst>
              <a:ext uri="{FF2B5EF4-FFF2-40B4-BE49-F238E27FC236}">
                <a16:creationId xmlns:a16="http://schemas.microsoft.com/office/drawing/2014/main" xmlns="" id="{3658425A-869F-400B-903E-247C09D617AF}"/>
              </a:ext>
            </a:extLst>
          </p:cNvPr>
          <p:cNvSpPr txBox="1">
            <a:spLocks/>
          </p:cNvSpPr>
          <p:nvPr/>
        </p:nvSpPr>
        <p:spPr>
          <a:xfrm>
            <a:off x="690880" y="407035"/>
            <a:ext cx="8757920" cy="567463"/>
          </a:xfrm>
          <a:prstGeom prst="rect">
            <a:avLst/>
          </a:prstGeom>
        </p:spPr>
        <p:txBody>
          <a:bodyPr vert="horz" wrap="square" lIns="0" tIns="13335" rIns="0" bIns="0" rtlCol="0">
            <a:spAutoFit/>
          </a:bodyPr>
          <a:lstStyle>
            <a:lvl1pPr>
              <a:defRPr sz="3200" b="1" i="0">
                <a:solidFill>
                  <a:schemeClr val="bg1"/>
                </a:solidFill>
                <a:latin typeface="Carlito"/>
                <a:ea typeface="+mj-ea"/>
                <a:cs typeface="Carlito"/>
              </a:defRPr>
            </a:lvl1pPr>
          </a:lstStyle>
          <a:p>
            <a:pPr marL="12700">
              <a:spcBef>
                <a:spcPts val="105"/>
              </a:spcBef>
            </a:pPr>
            <a:r>
              <a:rPr lang="en-US" altLang="en-US" sz="3600" kern="0" spc="-5" dirty="0"/>
              <a:t>Network Types</a:t>
            </a:r>
            <a:endParaRPr lang="en-US" sz="3600" kern="0" spc="-5" dirty="0"/>
          </a:p>
        </p:txBody>
      </p:sp>
    </p:spTree>
    <p:extLst>
      <p:ext uri="{BB962C8B-B14F-4D97-AF65-F5344CB8AC3E}">
        <p14:creationId xmlns:p14="http://schemas.microsoft.com/office/powerpoint/2010/main" val="28475394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3" name="object 3"/>
          <p:cNvSpPr txBox="1">
            <a:spLocks noGrp="1"/>
          </p:cNvSpPr>
          <p:nvPr>
            <p:ph type="title"/>
          </p:nvPr>
        </p:nvSpPr>
        <p:spPr>
          <a:xfrm>
            <a:off x="690880" y="407035"/>
            <a:ext cx="5257800" cy="444352"/>
          </a:xfrm>
          <a:prstGeom prst="rect">
            <a:avLst/>
          </a:prstGeom>
        </p:spPr>
        <p:txBody>
          <a:bodyPr vert="horz" wrap="square" lIns="0" tIns="13335" rIns="0" bIns="0" rtlCol="0">
            <a:spAutoFit/>
          </a:bodyPr>
          <a:lstStyle/>
          <a:p>
            <a:pPr marL="12700">
              <a:lnSpc>
                <a:spcPct val="100000"/>
              </a:lnSpc>
              <a:spcBef>
                <a:spcPts val="105"/>
              </a:spcBef>
            </a:pPr>
            <a:r>
              <a:rPr sz="2800" spc="-10" dirty="0"/>
              <a:t>Local </a:t>
            </a:r>
            <a:r>
              <a:rPr sz="2800" spc="-20" dirty="0"/>
              <a:t>Area </a:t>
            </a:r>
            <a:r>
              <a:rPr sz="2800" spc="10" dirty="0"/>
              <a:t>Network</a:t>
            </a:r>
            <a:r>
              <a:rPr lang="en-US" sz="2800" spc="10" dirty="0"/>
              <a:t> </a:t>
            </a:r>
            <a:r>
              <a:rPr sz="2800" spc="-5" dirty="0"/>
              <a:t>(LAN)</a:t>
            </a:r>
            <a:endParaRPr sz="2800" dirty="0"/>
          </a:p>
        </p:txBody>
      </p:sp>
      <p:sp>
        <p:nvSpPr>
          <p:cNvPr id="4" name="object 4"/>
          <p:cNvSpPr/>
          <p:nvPr/>
        </p:nvSpPr>
        <p:spPr>
          <a:xfrm>
            <a:off x="2895600" y="4267064"/>
            <a:ext cx="6156498" cy="2451568"/>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75297" y="1223010"/>
            <a:ext cx="8113459" cy="3362459"/>
          </a:xfrm>
          <a:prstGeom prst="rect">
            <a:avLst/>
          </a:prstGeom>
        </p:spPr>
        <p:txBody>
          <a:bodyPr vert="horz" wrap="square" lIns="0" tIns="12700" rIns="0" bIns="0" rtlCol="0">
            <a:spAutoFit/>
          </a:bodyPr>
          <a:lstStyle/>
          <a:p>
            <a:pPr marL="358140" marR="5080" indent="-346075" algn="just">
              <a:spcBef>
                <a:spcPts val="100"/>
              </a:spcBef>
              <a:buClr>
                <a:srgbClr val="0083B7"/>
              </a:buClr>
              <a:buFont typeface="Wingdings"/>
              <a:buChar char=""/>
              <a:tabLst>
                <a:tab pos="358140" algn="l"/>
                <a:tab pos="358775" algn="l"/>
              </a:tabLst>
            </a:pPr>
            <a:r>
              <a:rPr lang="en-US" altLang="en-US" sz="2400" dirty="0">
                <a:latin typeface="Carlito"/>
              </a:rPr>
              <a:t>A local area network is a communication network that interconnects a variety of data communicating devices within a small geographic area and broadcasts data at high data transfer rates</a:t>
            </a:r>
          </a:p>
          <a:p>
            <a:pPr marL="358140" marR="5080" indent="-346075" algn="just">
              <a:spcBef>
                <a:spcPts val="100"/>
              </a:spcBef>
              <a:buClr>
                <a:srgbClr val="0083B7"/>
              </a:buClr>
              <a:buFont typeface="Wingdings"/>
              <a:buChar char=""/>
              <a:tabLst>
                <a:tab pos="358140" algn="l"/>
                <a:tab pos="358775" algn="l"/>
              </a:tabLst>
            </a:pPr>
            <a:r>
              <a:rPr lang="en-US" sz="2400" dirty="0">
                <a:latin typeface="Carlito"/>
                <a:cs typeface="Carlito"/>
              </a:rPr>
              <a:t>A </a:t>
            </a:r>
            <a:r>
              <a:rPr lang="en-US" sz="2400" spc="-10" dirty="0">
                <a:latin typeface="Carlito"/>
                <a:cs typeface="Carlito"/>
              </a:rPr>
              <a:t>network </a:t>
            </a:r>
            <a:r>
              <a:rPr lang="en-US" sz="2400" spc="5" dirty="0">
                <a:latin typeface="Carlito"/>
                <a:cs typeface="Carlito"/>
              </a:rPr>
              <a:t>serving </a:t>
            </a:r>
            <a:r>
              <a:rPr lang="en-US" sz="2400" dirty="0">
                <a:latin typeface="Carlito"/>
                <a:cs typeface="Carlito"/>
              </a:rPr>
              <a:t>a </a:t>
            </a:r>
            <a:r>
              <a:rPr lang="en-US" sz="2400" spc="5" dirty="0">
                <a:latin typeface="Carlito"/>
                <a:cs typeface="Carlito"/>
              </a:rPr>
              <a:t>home, </a:t>
            </a:r>
            <a:r>
              <a:rPr lang="en-US" sz="2400" spc="10" dirty="0">
                <a:latin typeface="Carlito"/>
                <a:cs typeface="Carlito"/>
              </a:rPr>
              <a:t>building </a:t>
            </a:r>
            <a:r>
              <a:rPr lang="en-US" sz="2400" spc="5" dirty="0">
                <a:latin typeface="Carlito"/>
                <a:cs typeface="Carlito"/>
              </a:rPr>
              <a:t>or </a:t>
            </a:r>
            <a:r>
              <a:rPr lang="en-US" sz="2400" dirty="0">
                <a:latin typeface="Carlito"/>
                <a:cs typeface="Carlito"/>
              </a:rPr>
              <a:t>campus</a:t>
            </a:r>
            <a:r>
              <a:rPr lang="en-US" sz="2400" spc="-375" dirty="0">
                <a:latin typeface="Carlito"/>
                <a:cs typeface="Carlito"/>
              </a:rPr>
              <a:t> </a:t>
            </a:r>
            <a:r>
              <a:rPr lang="en-US" sz="2400" dirty="0">
                <a:latin typeface="Carlito"/>
                <a:cs typeface="Carlito"/>
              </a:rPr>
              <a:t>is  </a:t>
            </a:r>
            <a:r>
              <a:rPr lang="en-US" sz="2400" spc="5" dirty="0">
                <a:latin typeface="Carlito"/>
                <a:cs typeface="Carlito"/>
              </a:rPr>
              <a:t>considered </a:t>
            </a:r>
            <a:r>
              <a:rPr lang="en-US" sz="2400" dirty="0">
                <a:latin typeface="Carlito"/>
                <a:cs typeface="Carlito"/>
              </a:rPr>
              <a:t>a </a:t>
            </a:r>
            <a:r>
              <a:rPr lang="en-US" sz="2400" spc="5" dirty="0">
                <a:latin typeface="Carlito"/>
                <a:cs typeface="Carlito"/>
              </a:rPr>
              <a:t>Local </a:t>
            </a:r>
            <a:r>
              <a:rPr lang="en-US" sz="2400" spc="-20" dirty="0">
                <a:latin typeface="Carlito"/>
                <a:cs typeface="Carlito"/>
              </a:rPr>
              <a:t>Area </a:t>
            </a:r>
            <a:r>
              <a:rPr lang="en-US" sz="2400" spc="-15" dirty="0">
                <a:latin typeface="Carlito"/>
                <a:cs typeface="Carlito"/>
              </a:rPr>
              <a:t>Network</a:t>
            </a:r>
            <a:r>
              <a:rPr lang="en-US" sz="2400" spc="-195" dirty="0">
                <a:latin typeface="Carlito"/>
                <a:cs typeface="Carlito"/>
              </a:rPr>
              <a:t> </a:t>
            </a:r>
            <a:r>
              <a:rPr lang="en-US" sz="2400" spc="-10" dirty="0">
                <a:latin typeface="Carlito"/>
                <a:cs typeface="Carlito"/>
              </a:rPr>
              <a:t>(LAN)</a:t>
            </a:r>
            <a:endParaRPr lang="en-US" altLang="en-US" sz="2400" dirty="0">
              <a:latin typeface="Carlito"/>
            </a:endParaRPr>
          </a:p>
          <a:p>
            <a:pPr marL="358140" marR="5080" indent="-346075">
              <a:spcBef>
                <a:spcPts val="100"/>
              </a:spcBef>
              <a:buClr>
                <a:srgbClr val="0083B7"/>
              </a:buClr>
              <a:buFont typeface="Wingdings"/>
              <a:buChar char=""/>
              <a:tabLst>
                <a:tab pos="358140" algn="l"/>
                <a:tab pos="358775" algn="l"/>
              </a:tabLst>
            </a:pPr>
            <a:r>
              <a:rPr lang="en-US" altLang="en-US" sz="2400" dirty="0">
                <a:latin typeface="Carlito"/>
              </a:rPr>
              <a:t>Since the local area network first appeared in the 1970s, its use has become widespread in commercial and academic environments</a:t>
            </a:r>
          </a:p>
        </p:txBody>
      </p:sp>
      <p:sp>
        <p:nvSpPr>
          <p:cNvPr id="6" name="object 6"/>
          <p:cNvSpPr txBox="1"/>
          <p:nvPr/>
        </p:nvSpPr>
        <p:spPr>
          <a:xfrm>
            <a:off x="8588756" y="6667024"/>
            <a:ext cx="290195" cy="173355"/>
          </a:xfrm>
          <a:prstGeom prst="rect">
            <a:avLst/>
          </a:prstGeom>
        </p:spPr>
        <p:txBody>
          <a:bodyPr vert="horz" wrap="square" lIns="0" tIns="0" rIns="0" bIns="0" rtlCol="0">
            <a:spAutoFit/>
          </a:bodyPr>
          <a:lstStyle/>
          <a:p>
            <a:pPr marL="38100">
              <a:lnSpc>
                <a:spcPts val="1255"/>
              </a:lnSpc>
            </a:pPr>
            <a:fld id="{81D60167-4931-47E6-BA6A-407CBD079E47}" type="slidenum">
              <a:rPr sz="1050" spc="-5" dirty="0">
                <a:solidFill>
                  <a:srgbClr val="D2D2D2"/>
                </a:solidFill>
                <a:latin typeface="Arial"/>
                <a:cs typeface="Arial"/>
              </a:rPr>
              <a:t>8</a:t>
            </a:fld>
            <a:endParaRPr sz="105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3" name="object 3"/>
          <p:cNvSpPr txBox="1">
            <a:spLocks noGrp="1"/>
          </p:cNvSpPr>
          <p:nvPr>
            <p:ph type="title"/>
          </p:nvPr>
        </p:nvSpPr>
        <p:spPr>
          <a:xfrm>
            <a:off x="690880" y="407035"/>
            <a:ext cx="5257800" cy="575310"/>
          </a:xfrm>
          <a:prstGeom prst="rect">
            <a:avLst/>
          </a:prstGeom>
        </p:spPr>
        <p:txBody>
          <a:bodyPr vert="horz" wrap="square" lIns="0" tIns="13335" rIns="0" bIns="0" rtlCol="0">
            <a:spAutoFit/>
          </a:bodyPr>
          <a:lstStyle/>
          <a:p>
            <a:pPr marL="12700">
              <a:lnSpc>
                <a:spcPct val="100000"/>
              </a:lnSpc>
              <a:spcBef>
                <a:spcPts val="105"/>
              </a:spcBef>
            </a:pPr>
            <a:r>
              <a:rPr sz="3600" spc="-10" dirty="0"/>
              <a:t>Local </a:t>
            </a:r>
            <a:r>
              <a:rPr sz="3600" spc="-20" dirty="0"/>
              <a:t>Area </a:t>
            </a:r>
            <a:r>
              <a:rPr sz="3600" spc="10" dirty="0"/>
              <a:t>Network</a:t>
            </a:r>
            <a:r>
              <a:rPr lang="en-US" sz="3600" spc="10" dirty="0"/>
              <a:t> </a:t>
            </a:r>
            <a:r>
              <a:rPr sz="3600" spc="-5" dirty="0"/>
              <a:t>(LAN)</a:t>
            </a:r>
            <a:endParaRPr sz="3600" dirty="0"/>
          </a:p>
        </p:txBody>
      </p:sp>
      <p:sp>
        <p:nvSpPr>
          <p:cNvPr id="6" name="object 6"/>
          <p:cNvSpPr txBox="1"/>
          <p:nvPr/>
        </p:nvSpPr>
        <p:spPr>
          <a:xfrm>
            <a:off x="8588756" y="6667024"/>
            <a:ext cx="290195" cy="173355"/>
          </a:xfrm>
          <a:prstGeom prst="rect">
            <a:avLst/>
          </a:prstGeom>
        </p:spPr>
        <p:txBody>
          <a:bodyPr vert="horz" wrap="square" lIns="0" tIns="0" rIns="0" bIns="0" rtlCol="0">
            <a:spAutoFit/>
          </a:bodyPr>
          <a:lstStyle/>
          <a:p>
            <a:pPr marL="38100">
              <a:lnSpc>
                <a:spcPts val="1255"/>
              </a:lnSpc>
            </a:pPr>
            <a:fld id="{81D60167-4931-47E6-BA6A-407CBD079E47}" type="slidenum">
              <a:rPr sz="1050" spc="-5" dirty="0">
                <a:solidFill>
                  <a:srgbClr val="D2D2D2"/>
                </a:solidFill>
                <a:latin typeface="Arial"/>
                <a:cs typeface="Arial"/>
              </a:rPr>
              <a:t>9</a:t>
            </a:fld>
            <a:endParaRPr sz="1050">
              <a:latin typeface="Arial"/>
              <a:cs typeface="Arial"/>
            </a:endParaRPr>
          </a:p>
        </p:txBody>
      </p:sp>
      <p:sp>
        <p:nvSpPr>
          <p:cNvPr id="8" name="TextBox 7">
            <a:extLst>
              <a:ext uri="{FF2B5EF4-FFF2-40B4-BE49-F238E27FC236}">
                <a16:creationId xmlns:a16="http://schemas.microsoft.com/office/drawing/2014/main" xmlns="" id="{85B03BAD-BA52-4BD1-9BEE-EC12EE228602}"/>
              </a:ext>
            </a:extLst>
          </p:cNvPr>
          <p:cNvSpPr txBox="1"/>
          <p:nvPr/>
        </p:nvSpPr>
        <p:spPr>
          <a:xfrm>
            <a:off x="547255" y="1524000"/>
            <a:ext cx="8208853" cy="4421723"/>
          </a:xfrm>
          <a:prstGeom prst="rect">
            <a:avLst/>
          </a:prstGeom>
          <a:noFill/>
        </p:spPr>
        <p:txBody>
          <a:bodyPr wrap="square">
            <a:spAutoFit/>
          </a:bodyPr>
          <a:lstStyle/>
          <a:p>
            <a:pPr marL="358140" marR="5080" indent="-346075" algn="just">
              <a:spcBef>
                <a:spcPts val="100"/>
              </a:spcBef>
              <a:buClr>
                <a:srgbClr val="0083B7"/>
              </a:buClr>
              <a:buFont typeface="Wingdings"/>
              <a:buChar char=""/>
              <a:tabLst>
                <a:tab pos="358140" algn="l"/>
                <a:tab pos="358775" algn="l"/>
              </a:tabLst>
            </a:pPr>
            <a:r>
              <a:rPr lang="en-US" altLang="en-US" sz="2400" dirty="0">
                <a:latin typeface="Carlito"/>
              </a:rPr>
              <a:t>To provide access to hardware and software resources that will allow users to perform one or more of the following activities:</a:t>
            </a:r>
          </a:p>
          <a:p>
            <a:pPr marL="358140" marR="5080" lvl="1" indent="-346075" algn="just">
              <a:spcBef>
                <a:spcPts val="100"/>
              </a:spcBef>
              <a:buClr>
                <a:srgbClr val="0083B7"/>
              </a:buClr>
              <a:buFont typeface="Wingdings"/>
              <a:buChar char=""/>
              <a:tabLst>
                <a:tab pos="358140" algn="l"/>
                <a:tab pos="358775" algn="l"/>
              </a:tabLst>
            </a:pPr>
            <a:r>
              <a:rPr lang="en-US" altLang="en-US" sz="2400" dirty="0">
                <a:latin typeface="Carlito"/>
              </a:rPr>
              <a:t>Access to the Internet</a:t>
            </a:r>
          </a:p>
          <a:p>
            <a:pPr marL="358140" marR="5080" lvl="1" indent="-346075" algn="just">
              <a:spcBef>
                <a:spcPts val="100"/>
              </a:spcBef>
              <a:buClr>
                <a:srgbClr val="0083B7"/>
              </a:buClr>
              <a:buFont typeface="Wingdings"/>
              <a:buChar char=""/>
              <a:tabLst>
                <a:tab pos="358140" algn="l"/>
                <a:tab pos="358775" algn="l"/>
              </a:tabLst>
            </a:pPr>
            <a:r>
              <a:rPr lang="en-US" altLang="en-US" sz="2400" dirty="0">
                <a:latin typeface="Carlito"/>
              </a:rPr>
              <a:t>File serving </a:t>
            </a:r>
          </a:p>
          <a:p>
            <a:pPr marL="1257300" lvl="2" indent="-342900" eaLnBrk="1" hangingPunct="1">
              <a:buFont typeface="Arial" panose="020B0604020202020204" pitchFamily="34" charset="0"/>
              <a:buChar char="•"/>
            </a:pPr>
            <a:r>
              <a:rPr lang="en-US" altLang="en-US" sz="2200" dirty="0"/>
              <a:t>A large storage disk drive acts as a central storage repository</a:t>
            </a:r>
          </a:p>
          <a:p>
            <a:pPr marL="358140" marR="5080" lvl="1" indent="-346075" algn="just">
              <a:spcBef>
                <a:spcPts val="100"/>
              </a:spcBef>
              <a:buClr>
                <a:srgbClr val="0083B7"/>
              </a:buClr>
              <a:buFont typeface="Wingdings"/>
              <a:buChar char=""/>
              <a:tabLst>
                <a:tab pos="358140" algn="l"/>
                <a:tab pos="358775" algn="l"/>
              </a:tabLst>
            </a:pPr>
            <a:r>
              <a:rPr lang="en-US" altLang="en-US" sz="2400" dirty="0">
                <a:latin typeface="Carlito"/>
              </a:rPr>
              <a:t>Print serving </a:t>
            </a:r>
          </a:p>
          <a:p>
            <a:pPr marL="1257300" lvl="2" indent="-342900" eaLnBrk="1" hangingPunct="1">
              <a:buFont typeface="Arial" panose="020B0604020202020204" pitchFamily="34" charset="0"/>
              <a:buChar char="•"/>
            </a:pPr>
            <a:r>
              <a:rPr lang="en-US" altLang="en-US" sz="2200" dirty="0"/>
              <a:t>Providing the authorization to access a particular printer, accept and queue print jobs, and providing a user access to the print queue to perform administrative duties</a:t>
            </a:r>
          </a:p>
          <a:p>
            <a:pPr marL="358140" marR="5080" lvl="1" indent="-346075" algn="just">
              <a:spcBef>
                <a:spcPts val="100"/>
              </a:spcBef>
              <a:buClr>
                <a:srgbClr val="0083B7"/>
              </a:buClr>
              <a:buFont typeface="Wingdings"/>
              <a:buChar char=""/>
              <a:tabLst>
                <a:tab pos="358140" algn="l"/>
                <a:tab pos="358775" algn="l"/>
              </a:tabLst>
            </a:pPr>
            <a:r>
              <a:rPr lang="en-US" altLang="en-US" sz="2400" dirty="0">
                <a:latin typeface="Carlito"/>
              </a:rPr>
              <a:t>Database and application serving</a:t>
            </a:r>
          </a:p>
        </p:txBody>
      </p:sp>
    </p:spTree>
    <p:extLst>
      <p:ext uri="{BB962C8B-B14F-4D97-AF65-F5344CB8AC3E}">
        <p14:creationId xmlns:p14="http://schemas.microsoft.com/office/powerpoint/2010/main" val="10573952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1813</TotalTime>
  <Words>1925</Words>
  <Application>Microsoft Office PowerPoint</Application>
  <PresentationFormat>On-screen Show (4:3)</PresentationFormat>
  <Paragraphs>279</Paragraphs>
  <Slides>45</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Office Theme</vt:lpstr>
      <vt:lpstr>Bitmap Image</vt:lpstr>
      <vt:lpstr> Networks Fundamentals </vt:lpstr>
      <vt:lpstr>Chapter 3 </vt:lpstr>
      <vt:lpstr>PowerPoint Presentation</vt:lpstr>
      <vt:lpstr>Common Types of Networks LANs and WANs</vt:lpstr>
      <vt:lpstr>PowerPoint Presentation</vt:lpstr>
      <vt:lpstr>Common Types of Networks Networks of Many Sizes</vt:lpstr>
      <vt:lpstr>Common Types of Networks Networks of Many Sizes</vt:lpstr>
      <vt:lpstr>Local Area Network (LAN)</vt:lpstr>
      <vt:lpstr>Local Area Network (LAN)</vt:lpstr>
      <vt:lpstr>PowerPoint Presentation</vt:lpstr>
      <vt:lpstr>PowerPoint Presentation</vt:lpstr>
      <vt:lpstr>PowerPoint Presentation</vt:lpstr>
      <vt:lpstr>Local Area Network (LAN)</vt:lpstr>
      <vt:lpstr>PowerPoint Presentation</vt:lpstr>
      <vt:lpstr>PowerPoint Presentation</vt:lpstr>
      <vt:lpstr>VLAN Definitions</vt:lpstr>
      <vt:lpstr>PowerPoint Presentation</vt:lpstr>
      <vt:lpstr>VLAN Definitions</vt:lpstr>
      <vt:lpstr>Benefits of VLANs</vt:lpstr>
      <vt:lpstr>Wide Area Network (WAN)</vt:lpstr>
      <vt:lpstr>PowerPoint Presentation</vt:lpstr>
      <vt:lpstr>Wide Area Networks (WANs)</vt:lpstr>
      <vt:lpstr>Metropolitan Area Network (MAN)</vt:lpstr>
      <vt:lpstr>Metropolitan Area Network (MAN)</vt:lpstr>
      <vt:lpstr>The Internet</vt:lpstr>
      <vt:lpstr>Virtual Private Network (VPN)</vt:lpstr>
      <vt:lpstr>PowerPoint Presentation</vt:lpstr>
      <vt:lpstr>PowerPoint Presentation</vt:lpstr>
      <vt:lpstr>PowerPoint Presentation</vt:lpstr>
      <vt:lpstr>Wireless Networks (2)</vt:lpstr>
      <vt:lpstr>Wireless Networks (2)</vt:lpstr>
      <vt:lpstr>PowerPoint Presentation</vt:lpstr>
      <vt:lpstr>PowerPoint Presentation</vt:lpstr>
      <vt:lpstr>Local Area Networks</vt:lpstr>
      <vt:lpstr>Physical Topologies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Cisco TAC Entry Training</dc:title>
  <dc:creator>Tariq Bader</dc:creator>
  <cp:lastModifiedBy>Wafa Bani Mustafa</cp:lastModifiedBy>
  <cp:revision>250</cp:revision>
  <dcterms:created xsi:type="dcterms:W3CDTF">2022-03-16T14:46:46Z</dcterms:created>
  <dcterms:modified xsi:type="dcterms:W3CDTF">2022-08-03T10:57:10Z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2015-01-24T00:00:00Z</vt:filetime>
  </property>
  <property fmtid="{D5CDD505-2E9C-101B-9397-08002B2CF9AE}" pid="3" name="Creator">
    <vt:lpwstr>Microsoft® PowerPoint® 2010</vt:lpwstr>
  </property>
  <property fmtid="{D5CDD505-2E9C-101B-9397-08002B2CF9AE}" pid="4" name="LastSaved">
    <vt:filetime>2022-03-16T00:00:00Z</vt:filetime>
  </property>
</Properties>
</file>